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345" r:id="rId3"/>
    <p:sldId id="359" r:id="rId4"/>
    <p:sldId id="378" r:id="rId5"/>
    <p:sldId id="371" r:id="rId6"/>
    <p:sldId id="379" r:id="rId7"/>
    <p:sldId id="368" r:id="rId8"/>
    <p:sldId id="321" r:id="rId9"/>
    <p:sldId id="319" r:id="rId10"/>
    <p:sldId id="375" r:id="rId11"/>
    <p:sldId id="376" r:id="rId12"/>
    <p:sldId id="377" r:id="rId13"/>
    <p:sldId id="372" r:id="rId14"/>
    <p:sldId id="366" r:id="rId15"/>
    <p:sldId id="360" r:id="rId16"/>
    <p:sldId id="361" r:id="rId17"/>
    <p:sldId id="362" r:id="rId18"/>
    <p:sldId id="351" r:id="rId19"/>
    <p:sldId id="355" r:id="rId20"/>
    <p:sldId id="276" r:id="rId21"/>
    <p:sldId id="303" r:id="rId22"/>
    <p:sldId id="299" r:id="rId23"/>
    <p:sldId id="312" r:id="rId24"/>
    <p:sldId id="302" r:id="rId25"/>
    <p:sldId id="278" r:id="rId26"/>
    <p:sldId id="266" r:id="rId27"/>
    <p:sldId id="363" r:id="rId28"/>
    <p:sldId id="268" r:id="rId29"/>
    <p:sldId id="373" r:id="rId30"/>
    <p:sldId id="279" r:id="rId31"/>
    <p:sldId id="267" r:id="rId32"/>
    <p:sldId id="270" r:id="rId33"/>
    <p:sldId id="314" r:id="rId34"/>
    <p:sldId id="367" r:id="rId35"/>
    <p:sldId id="269" r:id="rId36"/>
    <p:sldId id="295" r:id="rId37"/>
    <p:sldId id="284" r:id="rId38"/>
    <p:sldId id="313" r:id="rId39"/>
    <p:sldId id="348" r:id="rId40"/>
    <p:sldId id="342" r:id="rId41"/>
    <p:sldId id="344" r:id="rId42"/>
    <p:sldId id="343" r:id="rId43"/>
    <p:sldId id="29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117" d="100"/>
          <a:sy n="117" d="100"/>
        </p:scale>
        <p:origin x="1480" y="17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D3BB6-0A82-C341-BEA7-D3A3E999AEC5}" type="datetimeFigureOut">
              <a:rPr lang="en-US" smtClean="0"/>
              <a:t>2/18/20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B413A-7AC7-7A43-B988-9BA3B524E7A1}" type="slidenum">
              <a:rPr lang="en-US" smtClean="0"/>
              <a:t>‹#›</a:t>
            </a:fld>
            <a:endParaRPr lang="en-US"/>
          </a:p>
        </p:txBody>
      </p:sp>
    </p:spTree>
    <p:extLst>
      <p:ext uri="{BB962C8B-B14F-4D97-AF65-F5344CB8AC3E}">
        <p14:creationId xmlns:p14="http://schemas.microsoft.com/office/powerpoint/2010/main" val="38724401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B413A-7AC7-7A43-B988-9BA3B524E7A1}" type="slidenum">
              <a:rPr lang="en-US" smtClean="0"/>
              <a:t>35</a:t>
            </a:fld>
            <a:endParaRPr lang="en-US"/>
          </a:p>
        </p:txBody>
      </p:sp>
    </p:spTree>
    <p:extLst>
      <p:ext uri="{BB962C8B-B14F-4D97-AF65-F5344CB8AC3E}">
        <p14:creationId xmlns:p14="http://schemas.microsoft.com/office/powerpoint/2010/main" val="328976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824567-FB71-EA4E-B9C3-C065740D0467}" type="datetimeFigureOut">
              <a:rPr lang="en-US" smtClean="0"/>
              <a:t>2/18/20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C5F6F-2CEF-1240-A05F-A1BE1877B6A6}" type="slidenum">
              <a:rPr lang="en-US" smtClean="0"/>
              <a:t>‹#›</a:t>
            </a:fld>
            <a:endParaRPr lang="en-US"/>
          </a:p>
        </p:txBody>
      </p:sp>
    </p:spTree>
    <p:extLst>
      <p:ext uri="{BB962C8B-B14F-4D97-AF65-F5344CB8AC3E}">
        <p14:creationId xmlns:p14="http://schemas.microsoft.com/office/powerpoint/2010/main" val="2816194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24567-FB71-EA4E-B9C3-C065740D0467}" type="datetimeFigureOut">
              <a:rPr lang="en-US" smtClean="0"/>
              <a:t>2/18/20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C5F6F-2CEF-1240-A05F-A1BE1877B6A6}" type="slidenum">
              <a:rPr lang="en-US" smtClean="0"/>
              <a:t>‹#›</a:t>
            </a:fld>
            <a:endParaRPr lang="en-US"/>
          </a:p>
        </p:txBody>
      </p:sp>
    </p:spTree>
    <p:extLst>
      <p:ext uri="{BB962C8B-B14F-4D97-AF65-F5344CB8AC3E}">
        <p14:creationId xmlns:p14="http://schemas.microsoft.com/office/powerpoint/2010/main" val="373869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24567-FB71-EA4E-B9C3-C065740D0467}" type="datetimeFigureOut">
              <a:rPr lang="en-US" smtClean="0"/>
              <a:t>2/18/20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C5F6F-2CEF-1240-A05F-A1BE1877B6A6}" type="slidenum">
              <a:rPr lang="en-US" smtClean="0"/>
              <a:t>‹#›</a:t>
            </a:fld>
            <a:endParaRPr lang="en-US"/>
          </a:p>
        </p:txBody>
      </p:sp>
    </p:spTree>
    <p:extLst>
      <p:ext uri="{BB962C8B-B14F-4D97-AF65-F5344CB8AC3E}">
        <p14:creationId xmlns:p14="http://schemas.microsoft.com/office/powerpoint/2010/main" val="413950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24567-FB71-EA4E-B9C3-C065740D0467}" type="datetimeFigureOut">
              <a:rPr lang="en-US" smtClean="0"/>
              <a:t>2/18/20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C5F6F-2CEF-1240-A05F-A1BE1877B6A6}" type="slidenum">
              <a:rPr lang="en-US" smtClean="0"/>
              <a:t>‹#›</a:t>
            </a:fld>
            <a:endParaRPr lang="en-US"/>
          </a:p>
        </p:txBody>
      </p:sp>
    </p:spTree>
    <p:extLst>
      <p:ext uri="{BB962C8B-B14F-4D97-AF65-F5344CB8AC3E}">
        <p14:creationId xmlns:p14="http://schemas.microsoft.com/office/powerpoint/2010/main" val="2736634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24567-FB71-EA4E-B9C3-C065740D0467}" type="datetimeFigureOut">
              <a:rPr lang="en-US" smtClean="0"/>
              <a:t>2/18/20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C5F6F-2CEF-1240-A05F-A1BE1877B6A6}" type="slidenum">
              <a:rPr lang="en-US" smtClean="0"/>
              <a:t>‹#›</a:t>
            </a:fld>
            <a:endParaRPr lang="en-US"/>
          </a:p>
        </p:txBody>
      </p:sp>
    </p:spTree>
    <p:extLst>
      <p:ext uri="{BB962C8B-B14F-4D97-AF65-F5344CB8AC3E}">
        <p14:creationId xmlns:p14="http://schemas.microsoft.com/office/powerpoint/2010/main" val="292956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24567-FB71-EA4E-B9C3-C065740D0467}" type="datetimeFigureOut">
              <a:rPr lang="en-US" smtClean="0"/>
              <a:t>2/18/20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C5F6F-2CEF-1240-A05F-A1BE1877B6A6}" type="slidenum">
              <a:rPr lang="en-US" smtClean="0"/>
              <a:t>‹#›</a:t>
            </a:fld>
            <a:endParaRPr lang="en-US"/>
          </a:p>
        </p:txBody>
      </p:sp>
    </p:spTree>
    <p:extLst>
      <p:ext uri="{BB962C8B-B14F-4D97-AF65-F5344CB8AC3E}">
        <p14:creationId xmlns:p14="http://schemas.microsoft.com/office/powerpoint/2010/main" val="178562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24567-FB71-EA4E-B9C3-C065740D0467}" type="datetimeFigureOut">
              <a:rPr lang="en-US" smtClean="0"/>
              <a:t>2/18/20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2C5F6F-2CEF-1240-A05F-A1BE1877B6A6}" type="slidenum">
              <a:rPr lang="en-US" smtClean="0"/>
              <a:t>‹#›</a:t>
            </a:fld>
            <a:endParaRPr lang="en-US"/>
          </a:p>
        </p:txBody>
      </p:sp>
    </p:spTree>
    <p:extLst>
      <p:ext uri="{BB962C8B-B14F-4D97-AF65-F5344CB8AC3E}">
        <p14:creationId xmlns:p14="http://schemas.microsoft.com/office/powerpoint/2010/main" val="189496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24567-FB71-EA4E-B9C3-C065740D0467}" type="datetimeFigureOut">
              <a:rPr lang="en-US" smtClean="0"/>
              <a:t>2/18/20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2C5F6F-2CEF-1240-A05F-A1BE1877B6A6}" type="slidenum">
              <a:rPr lang="en-US" smtClean="0"/>
              <a:t>‹#›</a:t>
            </a:fld>
            <a:endParaRPr lang="en-US"/>
          </a:p>
        </p:txBody>
      </p:sp>
    </p:spTree>
    <p:extLst>
      <p:ext uri="{BB962C8B-B14F-4D97-AF65-F5344CB8AC3E}">
        <p14:creationId xmlns:p14="http://schemas.microsoft.com/office/powerpoint/2010/main" val="308235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24567-FB71-EA4E-B9C3-C065740D0467}" type="datetimeFigureOut">
              <a:rPr lang="en-US" smtClean="0"/>
              <a:t>2/18/20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2C5F6F-2CEF-1240-A05F-A1BE1877B6A6}" type="slidenum">
              <a:rPr lang="en-US" smtClean="0"/>
              <a:t>‹#›</a:t>
            </a:fld>
            <a:endParaRPr lang="en-US"/>
          </a:p>
        </p:txBody>
      </p:sp>
    </p:spTree>
    <p:extLst>
      <p:ext uri="{BB962C8B-B14F-4D97-AF65-F5344CB8AC3E}">
        <p14:creationId xmlns:p14="http://schemas.microsoft.com/office/powerpoint/2010/main" val="3389684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24567-FB71-EA4E-B9C3-C065740D0467}" type="datetimeFigureOut">
              <a:rPr lang="en-US" smtClean="0"/>
              <a:t>2/18/20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C5F6F-2CEF-1240-A05F-A1BE1877B6A6}" type="slidenum">
              <a:rPr lang="en-US" smtClean="0"/>
              <a:t>‹#›</a:t>
            </a:fld>
            <a:endParaRPr lang="en-US"/>
          </a:p>
        </p:txBody>
      </p:sp>
    </p:spTree>
    <p:extLst>
      <p:ext uri="{BB962C8B-B14F-4D97-AF65-F5344CB8AC3E}">
        <p14:creationId xmlns:p14="http://schemas.microsoft.com/office/powerpoint/2010/main" val="259247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24567-FB71-EA4E-B9C3-C065740D0467}" type="datetimeFigureOut">
              <a:rPr lang="en-US" smtClean="0"/>
              <a:t>2/18/20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C5F6F-2CEF-1240-A05F-A1BE1877B6A6}" type="slidenum">
              <a:rPr lang="en-US" smtClean="0"/>
              <a:t>‹#›</a:t>
            </a:fld>
            <a:endParaRPr lang="en-US"/>
          </a:p>
        </p:txBody>
      </p:sp>
    </p:spTree>
    <p:extLst>
      <p:ext uri="{BB962C8B-B14F-4D97-AF65-F5344CB8AC3E}">
        <p14:creationId xmlns:p14="http://schemas.microsoft.com/office/powerpoint/2010/main" val="72812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24567-FB71-EA4E-B9C3-C065740D0467}" type="datetimeFigureOut">
              <a:rPr lang="en-US" smtClean="0"/>
              <a:t>2/18/20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C5F6F-2CEF-1240-A05F-A1BE1877B6A6}" type="slidenum">
              <a:rPr lang="en-US" smtClean="0"/>
              <a:t>‹#›</a:t>
            </a:fld>
            <a:endParaRPr lang="en-US"/>
          </a:p>
        </p:txBody>
      </p:sp>
    </p:spTree>
    <p:extLst>
      <p:ext uri="{BB962C8B-B14F-4D97-AF65-F5344CB8AC3E}">
        <p14:creationId xmlns:p14="http://schemas.microsoft.com/office/powerpoint/2010/main" val="418405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jneuhoff.com/RisingBias.pdf" TargetMode="External"/><Relationship Id="rId2" Type="http://schemas.openxmlformats.org/officeDocument/2006/relationships/hyperlink" Target="http://www.jneuhoff.com/Looming-Bias.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media" Target="../media/media4.WAV"/><Relationship Id="rId13" Type="http://schemas.openxmlformats.org/officeDocument/2006/relationships/image" Target="../media/image4.png"/><Relationship Id="rId3" Type="http://schemas.openxmlformats.org/officeDocument/2006/relationships/audio" Target="../media/media1.WAV"/><Relationship Id="rId7" Type="http://schemas.openxmlformats.org/officeDocument/2006/relationships/audio" Target="../media/media3.WAV"/><Relationship Id="rId12" Type="http://schemas.openxmlformats.org/officeDocument/2006/relationships/image" Target="../media/image3.png"/><Relationship Id="rId2" Type="http://schemas.microsoft.com/office/2007/relationships/media" Target="../media/media1.WAV"/><Relationship Id="rId1" Type="http://schemas.openxmlformats.org/officeDocument/2006/relationships/vmlDrawing" Target="../drawings/vmlDrawing1.vml"/><Relationship Id="rId6" Type="http://schemas.microsoft.com/office/2007/relationships/media" Target="../media/media3.WAV"/><Relationship Id="rId11" Type="http://schemas.openxmlformats.org/officeDocument/2006/relationships/oleObject" Target="../embeddings/oleObject1.bin"/><Relationship Id="rId5" Type="http://schemas.openxmlformats.org/officeDocument/2006/relationships/audio" Target="../media/media2.WAV"/><Relationship Id="rId10" Type="http://schemas.openxmlformats.org/officeDocument/2006/relationships/slideLayout" Target="../slideLayouts/slideLayout6.xml"/><Relationship Id="rId4" Type="http://schemas.microsoft.com/office/2007/relationships/media" Target="../media/media2.WAV"/><Relationship Id="rId9" Type="http://schemas.openxmlformats.org/officeDocument/2006/relationships/audio" Target="../media/media4.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Aircraft Noise Metrics</a:t>
            </a:r>
          </a:p>
        </p:txBody>
      </p:sp>
      <p:sp>
        <p:nvSpPr>
          <p:cNvPr id="3" name="Subtitle 2"/>
          <p:cNvSpPr>
            <a:spLocks noGrp="1"/>
          </p:cNvSpPr>
          <p:nvPr>
            <p:ph type="subTitle" idx="1"/>
          </p:nvPr>
        </p:nvSpPr>
        <p:spPr/>
        <p:txBody>
          <a:bodyPr/>
          <a:lstStyle/>
          <a:p>
            <a:r>
              <a:rPr lang="en-US" dirty="0"/>
              <a:t>Aircraft Noise</a:t>
            </a:r>
          </a:p>
          <a:p>
            <a:r>
              <a:rPr lang="en-US" dirty="0"/>
              <a:t> is the </a:t>
            </a:r>
          </a:p>
          <a:p>
            <a:r>
              <a:rPr lang="en-US" dirty="0"/>
              <a:t>New Second Hand Smoke</a:t>
            </a:r>
          </a:p>
        </p:txBody>
      </p:sp>
    </p:spTree>
    <p:extLst>
      <p:ext uri="{BB962C8B-B14F-4D97-AF65-F5344CB8AC3E}">
        <p14:creationId xmlns:p14="http://schemas.microsoft.com/office/powerpoint/2010/main" val="305238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EPA Decided in 1973</a:t>
            </a:r>
          </a:p>
        </p:txBody>
      </p:sp>
      <p:sp>
        <p:nvSpPr>
          <p:cNvPr id="3" name="Content Placeholder 2"/>
          <p:cNvSpPr>
            <a:spLocks noGrp="1"/>
          </p:cNvSpPr>
          <p:nvPr>
            <p:ph idx="1"/>
          </p:nvPr>
        </p:nvSpPr>
        <p:spPr/>
        <p:txBody>
          <a:bodyPr/>
          <a:lstStyle/>
          <a:p>
            <a:r>
              <a:rPr lang="en-US" dirty="0"/>
              <a:t>“The disturbance by individual noise events and occasional high noise levels should be controlled by </a:t>
            </a:r>
            <a:r>
              <a:rPr lang="en-US" dirty="0">
                <a:solidFill>
                  <a:srgbClr val="FF0000"/>
                </a:solidFill>
              </a:rPr>
              <a:t>maximum permissible noise levels for individual events established by local authorities.  </a:t>
            </a:r>
            <a:r>
              <a:rPr lang="en-US" dirty="0">
                <a:solidFill>
                  <a:srgbClr val="0000FF"/>
                </a:solidFill>
              </a:rPr>
              <a:t>Control over such events should not be attempted by lowering the average sound level.</a:t>
            </a:r>
            <a:r>
              <a:rPr lang="en-US" dirty="0"/>
              <a:t>”  p. 44</a:t>
            </a:r>
          </a:p>
          <a:p>
            <a:pPr lvl="1"/>
            <a:r>
              <a:rPr lang="en-US" sz="1300" dirty="0"/>
              <a:t>Impact Characterization of Noise Including Implications of Identifying and Achieving Levels of Cumulative Noise Exposure  ; EPA  Aircraft/Airport Noise Study 27 July 1973   </a:t>
            </a:r>
          </a:p>
          <a:p>
            <a:pPr lvl="1"/>
            <a:r>
              <a:rPr lang="en-US" sz="1300" dirty="0"/>
              <a:t>http://</a:t>
            </a:r>
            <a:r>
              <a:rPr lang="en-US" sz="1300" dirty="0" err="1"/>
              <a:t>nepis.epa.gov</a:t>
            </a:r>
            <a:r>
              <a:rPr lang="en-US" sz="1300" dirty="0"/>
              <a:t>/Exe/</a:t>
            </a:r>
            <a:r>
              <a:rPr lang="en-US" sz="1300" dirty="0" err="1"/>
              <a:t>ZyPDF.cgi</a:t>
            </a:r>
            <a:r>
              <a:rPr lang="en-US" sz="1300" dirty="0"/>
              <a:t>/9101DPQN.PDF?Dockey=9101DPQN.PDF</a:t>
            </a:r>
          </a:p>
          <a:p>
            <a:endParaRPr lang="en-US" sz="1600" dirty="0"/>
          </a:p>
        </p:txBody>
      </p:sp>
    </p:spTree>
    <p:extLst>
      <p:ext uri="{BB962C8B-B14F-4D97-AF65-F5344CB8AC3E}">
        <p14:creationId xmlns:p14="http://schemas.microsoft.com/office/powerpoint/2010/main" val="69217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EPA Decided in 1973</a:t>
            </a:r>
          </a:p>
        </p:txBody>
      </p:sp>
      <p:sp>
        <p:nvSpPr>
          <p:cNvPr id="3" name="Content Placeholder 2"/>
          <p:cNvSpPr>
            <a:spLocks noGrp="1"/>
          </p:cNvSpPr>
          <p:nvPr>
            <p:ph idx="1"/>
          </p:nvPr>
        </p:nvSpPr>
        <p:spPr/>
        <p:txBody>
          <a:bodyPr>
            <a:normAutofit lnSpcReduction="10000"/>
          </a:bodyPr>
          <a:lstStyle/>
          <a:p>
            <a:r>
              <a:rPr lang="en-US" sz="2800" dirty="0"/>
              <a:t>“In summary, it is a realistic goal to keep the day/night average sound level below 60 dB in residential areas, where the average includes a 10 decibel penalty on nighttime noise levels.  In conjunction with noise emission standards and local control of individual noise events, </a:t>
            </a:r>
            <a:r>
              <a:rPr lang="en-US" sz="2800" dirty="0">
                <a:solidFill>
                  <a:srgbClr val="FF0000"/>
                </a:solidFill>
              </a:rPr>
              <a:t>such a limit is expected to insure, according to present knowledge, a noise environment </a:t>
            </a:r>
            <a:r>
              <a:rPr lang="en-US" sz="2800" b="1" dirty="0">
                <a:solidFill>
                  <a:srgbClr val="FF0000"/>
                </a:solidFill>
              </a:rPr>
              <a:t>without significant effect on public health and welfare</a:t>
            </a:r>
            <a:r>
              <a:rPr lang="en-US" sz="2800" dirty="0"/>
              <a:t>.”  p. 44</a:t>
            </a:r>
          </a:p>
          <a:p>
            <a:pPr lvl="1"/>
            <a:r>
              <a:rPr lang="en-US" sz="1300" dirty="0"/>
              <a:t>Impact Characterization of Noise Including Implications of Identifying and Achieving Levels of Cumulative Noise Exposure  ; EPA  Aircraft/Airport Noise Study 27 July 1973   </a:t>
            </a:r>
          </a:p>
          <a:p>
            <a:pPr lvl="1"/>
            <a:r>
              <a:rPr lang="en-US" sz="1300" dirty="0"/>
              <a:t>http://</a:t>
            </a:r>
            <a:r>
              <a:rPr lang="en-US" sz="1300" dirty="0" err="1"/>
              <a:t>nepis.epa.gov</a:t>
            </a:r>
            <a:r>
              <a:rPr lang="en-US" sz="1300" dirty="0"/>
              <a:t>/Exe/</a:t>
            </a:r>
            <a:r>
              <a:rPr lang="en-US" sz="1300" dirty="0" err="1"/>
              <a:t>ZyPDF.cgi</a:t>
            </a:r>
            <a:r>
              <a:rPr lang="en-US" sz="1300" dirty="0"/>
              <a:t>/9101DPQN.PDF?Dockey=9101DPQN.PDF</a:t>
            </a:r>
          </a:p>
          <a:p>
            <a:endParaRPr lang="en-US" sz="2800" dirty="0"/>
          </a:p>
          <a:p>
            <a:endParaRPr lang="en-US" dirty="0"/>
          </a:p>
        </p:txBody>
      </p:sp>
    </p:spTree>
    <p:extLst>
      <p:ext uri="{BB962C8B-B14F-4D97-AF65-F5344CB8AC3E}">
        <p14:creationId xmlns:p14="http://schemas.microsoft.com/office/powerpoint/2010/main" val="380717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EPA Decided in 1973</a:t>
            </a:r>
          </a:p>
        </p:txBody>
      </p:sp>
      <p:sp>
        <p:nvSpPr>
          <p:cNvPr id="3" name="Content Placeholder 2"/>
          <p:cNvSpPr>
            <a:spLocks noGrp="1"/>
          </p:cNvSpPr>
          <p:nvPr>
            <p:ph idx="1"/>
          </p:nvPr>
        </p:nvSpPr>
        <p:spPr/>
        <p:txBody>
          <a:bodyPr>
            <a:normAutofit/>
          </a:bodyPr>
          <a:lstStyle/>
          <a:p>
            <a:r>
              <a:rPr lang="en-US" sz="2800" dirty="0"/>
              <a:t>“A noise measure must be found that collapses the array of statistical parameters described above into a single useable figure for describing the noise exposure of a neighborhood, </a:t>
            </a:r>
            <a:r>
              <a:rPr lang="en-US" sz="2800" dirty="0">
                <a:solidFill>
                  <a:srgbClr val="FF0000"/>
                </a:solidFill>
              </a:rPr>
              <a:t>even if that simplification entails some compromise with the current </a:t>
            </a:r>
            <a:r>
              <a:rPr lang="en-US" sz="2800" b="1" dirty="0">
                <a:solidFill>
                  <a:srgbClr val="FF0000"/>
                </a:solidFill>
              </a:rPr>
              <a:t>standard of highest attainable accuracy</a:t>
            </a:r>
            <a:r>
              <a:rPr lang="en-US" sz="2800" dirty="0"/>
              <a:t>.”  Appendix A, “</a:t>
            </a:r>
            <a:r>
              <a:rPr lang="en-US" sz="2800" i="1" dirty="0"/>
              <a:t>Justification of the use of the average sound level as a measure of community noise</a:t>
            </a:r>
            <a:r>
              <a:rPr lang="en-US" sz="2800" dirty="0"/>
              <a:t>” p. A-3</a:t>
            </a:r>
          </a:p>
          <a:p>
            <a:pPr lvl="1"/>
            <a:r>
              <a:rPr lang="en-US" sz="1300" dirty="0"/>
              <a:t>Impact Characterization of Noise Including Implications of Identifying and Achieving Levels of Cumulative Noise Exposure  ; EPA  Aircraft/Airport Noise Study 27 July 1973   </a:t>
            </a:r>
          </a:p>
          <a:p>
            <a:pPr lvl="1"/>
            <a:r>
              <a:rPr lang="en-US" sz="1300" dirty="0"/>
              <a:t>http://</a:t>
            </a:r>
            <a:r>
              <a:rPr lang="en-US" sz="1300" dirty="0" err="1"/>
              <a:t>nepis.epa.gov</a:t>
            </a:r>
            <a:r>
              <a:rPr lang="en-US" sz="1300" dirty="0"/>
              <a:t>/Exe/</a:t>
            </a:r>
            <a:r>
              <a:rPr lang="en-US" sz="1300" dirty="0" err="1"/>
              <a:t>ZyPDF.cgi</a:t>
            </a:r>
            <a:r>
              <a:rPr lang="en-US" sz="1300" dirty="0"/>
              <a:t>/9101DPQN.PDF?Dockey=9101DPQN.PDF</a:t>
            </a:r>
          </a:p>
          <a:p>
            <a:endParaRPr lang="en-US" sz="2800" dirty="0"/>
          </a:p>
        </p:txBody>
      </p:sp>
    </p:spTree>
    <p:extLst>
      <p:ext uri="{BB962C8B-B14F-4D97-AF65-F5344CB8AC3E}">
        <p14:creationId xmlns:p14="http://schemas.microsoft.com/office/powerpoint/2010/main" val="78217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EPA Decided in 1973</a:t>
            </a:r>
          </a:p>
        </p:txBody>
      </p:sp>
      <p:sp>
        <p:nvSpPr>
          <p:cNvPr id="3" name="Content Placeholder 2"/>
          <p:cNvSpPr>
            <a:spLocks noGrp="1"/>
          </p:cNvSpPr>
          <p:nvPr>
            <p:ph idx="1"/>
          </p:nvPr>
        </p:nvSpPr>
        <p:spPr/>
        <p:txBody>
          <a:bodyPr>
            <a:normAutofit fontScale="92500" lnSpcReduction="10000"/>
          </a:bodyPr>
          <a:lstStyle/>
          <a:p>
            <a:r>
              <a:rPr lang="en-US" sz="2400" dirty="0"/>
              <a:t>“The indications that a ‘D-weighting’ might ultimately be more suitable for evaluating the integrated effects of noise on man, than the A-weighting, however, suggests that </a:t>
            </a:r>
            <a:r>
              <a:rPr lang="en-US" sz="2400" dirty="0">
                <a:solidFill>
                  <a:srgbClr val="FF0000"/>
                </a:solidFill>
              </a:rPr>
              <a:t>at such time as a ‘D-weighting’ becomes standardized and available in commercial instrumentation, its value as the weighting for environmental noise should be considered</a:t>
            </a:r>
            <a:r>
              <a:rPr lang="en-US" sz="2400" dirty="0"/>
              <a:t>, to determine if a change from the A-weighting is warranted.”  p. 5</a:t>
            </a:r>
          </a:p>
          <a:p>
            <a:pPr lvl="1"/>
            <a:r>
              <a:rPr lang="en-US" sz="2000" dirty="0"/>
              <a:t>Note:  </a:t>
            </a:r>
            <a:r>
              <a:rPr lang="en-US" sz="2000" dirty="0">
                <a:solidFill>
                  <a:srgbClr val="0000FF"/>
                </a:solidFill>
              </a:rPr>
              <a:t>D-weighting has been found not to be as accurate in describing aircraft </a:t>
            </a:r>
            <a:r>
              <a:rPr lang="en-US" sz="2000" dirty="0" err="1">
                <a:solidFill>
                  <a:srgbClr val="0000FF"/>
                </a:solidFill>
              </a:rPr>
              <a:t>overflight</a:t>
            </a:r>
            <a:r>
              <a:rPr lang="en-US" sz="2000" dirty="0">
                <a:solidFill>
                  <a:srgbClr val="0000FF"/>
                </a:solidFill>
              </a:rPr>
              <a:t> noise as is C-weighting</a:t>
            </a:r>
            <a:r>
              <a:rPr lang="en-US" sz="2000" dirty="0"/>
              <a:t>.  See WHO Community Noise Report 2000, Wyle report 2001 and Partnership for Air Transportation Noise and Emissions Reduction FAA/NASA/Transport Canada 2007 </a:t>
            </a:r>
          </a:p>
          <a:p>
            <a:endParaRPr lang="en-US" sz="2400" dirty="0"/>
          </a:p>
          <a:p>
            <a:pPr lvl="1"/>
            <a:r>
              <a:rPr lang="en-US" sz="1300" dirty="0"/>
              <a:t>Impact Characterization of Noise Including Implications of Identifying and Achieving Levels of Cumulative Noise Exposure  ; EPA  Aircraft/Airport Noise Study 27 July 1973   </a:t>
            </a:r>
          </a:p>
          <a:p>
            <a:pPr lvl="1"/>
            <a:r>
              <a:rPr lang="en-US" sz="1300" dirty="0"/>
              <a:t>http://</a:t>
            </a:r>
            <a:r>
              <a:rPr lang="en-US" sz="1300" dirty="0" err="1"/>
              <a:t>nepis.epa.gov</a:t>
            </a:r>
            <a:r>
              <a:rPr lang="en-US" sz="1300" dirty="0"/>
              <a:t>/Exe/</a:t>
            </a:r>
            <a:r>
              <a:rPr lang="en-US" sz="1300" dirty="0" err="1"/>
              <a:t>ZyPDF.cgi</a:t>
            </a:r>
            <a:r>
              <a:rPr lang="en-US" sz="1300" dirty="0"/>
              <a:t>/9101DPQN.PDF?Dockey=9101DPQN.PDF</a:t>
            </a:r>
          </a:p>
          <a:p>
            <a:endParaRPr lang="en-US" sz="2400" dirty="0"/>
          </a:p>
        </p:txBody>
      </p:sp>
    </p:spTree>
    <p:extLst>
      <p:ext uri="{BB962C8B-B14F-4D97-AF65-F5344CB8AC3E}">
        <p14:creationId xmlns:p14="http://schemas.microsoft.com/office/powerpoint/2010/main" val="309685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After 1973</a:t>
            </a:r>
          </a:p>
        </p:txBody>
      </p:sp>
      <p:sp>
        <p:nvSpPr>
          <p:cNvPr id="3" name="Content Placeholder 2"/>
          <p:cNvSpPr>
            <a:spLocks noGrp="1"/>
          </p:cNvSpPr>
          <p:nvPr>
            <p:ph idx="1"/>
          </p:nvPr>
        </p:nvSpPr>
        <p:spPr/>
        <p:txBody>
          <a:bodyPr/>
          <a:lstStyle/>
          <a:p>
            <a:r>
              <a:rPr lang="en-US" dirty="0"/>
              <a:t>In 1982 funding for further research and enforcement was discontinued</a:t>
            </a:r>
          </a:p>
          <a:p>
            <a:r>
              <a:rPr lang="en-US" dirty="0"/>
              <a:t>States and local governments do not establish their own standards because the 1973 law is still the law of the land, although the 1973 report on Aircraft noise indicates that local governments can set local noise standards.</a:t>
            </a:r>
          </a:p>
        </p:txBody>
      </p:sp>
    </p:spTree>
    <p:extLst>
      <p:ext uri="{BB962C8B-B14F-4D97-AF65-F5344CB8AC3E}">
        <p14:creationId xmlns:p14="http://schemas.microsoft.com/office/powerpoint/2010/main" val="2934721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Decibels for Non-acousticians:</a:t>
            </a:r>
            <a:br>
              <a:rPr lang="en-US" dirty="0"/>
            </a:br>
            <a:r>
              <a:rPr lang="en-US" dirty="0"/>
              <a:t>It’s Complicated</a:t>
            </a:r>
          </a:p>
        </p:txBody>
      </p:sp>
      <p:sp>
        <p:nvSpPr>
          <p:cNvPr id="3" name="Content Placeholder 2"/>
          <p:cNvSpPr>
            <a:spLocks noGrp="1"/>
          </p:cNvSpPr>
          <p:nvPr>
            <p:ph idx="1"/>
          </p:nvPr>
        </p:nvSpPr>
        <p:spPr/>
        <p:txBody>
          <a:bodyPr>
            <a:normAutofit/>
          </a:bodyPr>
          <a:lstStyle/>
          <a:p>
            <a:r>
              <a:rPr lang="en-US" dirty="0"/>
              <a:t>The terminology is technical and not used consistently across measurement situations</a:t>
            </a:r>
          </a:p>
          <a:p>
            <a:r>
              <a:rPr lang="en-US" dirty="0"/>
              <a:t>The math gets complex very quickly</a:t>
            </a:r>
          </a:p>
          <a:p>
            <a:r>
              <a:rPr lang="en-US" dirty="0"/>
              <a:t>EPA and FAA count on most people not being able to slog through the math, the terminology, and the measurement issues</a:t>
            </a:r>
          </a:p>
          <a:p>
            <a:endParaRPr lang="en-US" dirty="0"/>
          </a:p>
          <a:p>
            <a:r>
              <a:rPr lang="en-US" dirty="0"/>
              <a:t>We WILL need experts to guide us</a:t>
            </a:r>
          </a:p>
        </p:txBody>
      </p:sp>
    </p:spTree>
    <p:extLst>
      <p:ext uri="{BB962C8B-B14F-4D97-AF65-F5344CB8AC3E}">
        <p14:creationId xmlns:p14="http://schemas.microsoft.com/office/powerpoint/2010/main" val="118445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Basics</a:t>
            </a:r>
          </a:p>
        </p:txBody>
      </p:sp>
      <p:sp>
        <p:nvSpPr>
          <p:cNvPr id="3" name="Content Placeholder 2"/>
          <p:cNvSpPr>
            <a:spLocks noGrp="1"/>
          </p:cNvSpPr>
          <p:nvPr>
            <p:ph idx="1"/>
          </p:nvPr>
        </p:nvSpPr>
        <p:spPr/>
        <p:txBody>
          <a:bodyPr>
            <a:normAutofit fontScale="92500" lnSpcReduction="20000"/>
          </a:bodyPr>
          <a:lstStyle/>
          <a:p>
            <a:r>
              <a:rPr lang="en-US" dirty="0"/>
              <a:t>The ear perceives different pitch frequencies (Hertz) at different levels.  We perceive higher frequencies more easily than lower frequencies BUT….</a:t>
            </a:r>
          </a:p>
          <a:p>
            <a:r>
              <a:rPr lang="en-US" dirty="0"/>
              <a:t>Low frequencies can be “felt” more than heard, through bone conduction (Think “Jaws” movie theme—an orienting response-- and how your body vibrates when the bass is turned up)</a:t>
            </a:r>
          </a:p>
          <a:p>
            <a:r>
              <a:rPr lang="en-US" dirty="0"/>
              <a:t>Airplanes generate sounds across a wide range of frequencies, most of which the FAA does not measure for community noise purposes</a:t>
            </a:r>
          </a:p>
          <a:p>
            <a:endParaRPr lang="en-US" dirty="0"/>
          </a:p>
        </p:txBody>
      </p:sp>
    </p:spTree>
    <p:extLst>
      <p:ext uri="{BB962C8B-B14F-4D97-AF65-F5344CB8AC3E}">
        <p14:creationId xmlns:p14="http://schemas.microsoft.com/office/powerpoint/2010/main" val="1920908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gets measured</a:t>
            </a:r>
          </a:p>
        </p:txBody>
      </p:sp>
      <p:sp>
        <p:nvSpPr>
          <p:cNvPr id="5" name="Content Placeholder 4"/>
          <p:cNvSpPr>
            <a:spLocks noGrp="1"/>
          </p:cNvSpPr>
          <p:nvPr>
            <p:ph idx="1"/>
          </p:nvPr>
        </p:nvSpPr>
        <p:spPr/>
        <p:txBody>
          <a:bodyPr/>
          <a:lstStyle/>
          <a:p>
            <a:r>
              <a:rPr lang="en-US" dirty="0"/>
              <a:t>Decibel meters are not exactly the same thing as sound spectrum analyzers.  </a:t>
            </a:r>
          </a:p>
          <a:p>
            <a:r>
              <a:rPr lang="en-US" dirty="0"/>
              <a:t>Decibel meters measure sound pressure</a:t>
            </a:r>
          </a:p>
          <a:p>
            <a:r>
              <a:rPr lang="en-US" dirty="0"/>
              <a:t>Decibel meters use “weighting” to filter out some parts of the sound spectrum</a:t>
            </a:r>
          </a:p>
          <a:p>
            <a:r>
              <a:rPr lang="en-US" dirty="0"/>
              <a:t>This allows agencies like the FAA to “fudge” their numbers.</a:t>
            </a:r>
          </a:p>
        </p:txBody>
      </p:sp>
    </p:spTree>
    <p:extLst>
      <p:ext uri="{BB962C8B-B14F-4D97-AF65-F5344CB8AC3E}">
        <p14:creationId xmlns:p14="http://schemas.microsoft.com/office/powerpoint/2010/main" val="3415629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my experience of noise?</a:t>
            </a:r>
          </a:p>
        </p:txBody>
      </p:sp>
      <p:sp>
        <p:nvSpPr>
          <p:cNvPr id="3" name="Content Placeholder 2"/>
          <p:cNvSpPr>
            <a:spLocks noGrp="1"/>
          </p:cNvSpPr>
          <p:nvPr>
            <p:ph idx="1"/>
          </p:nvPr>
        </p:nvSpPr>
        <p:spPr/>
        <p:txBody>
          <a:bodyPr>
            <a:normAutofit/>
          </a:bodyPr>
          <a:lstStyle/>
          <a:p>
            <a:r>
              <a:rPr lang="en-US" dirty="0"/>
              <a:t>The psychologist John G. </a:t>
            </a:r>
            <a:r>
              <a:rPr lang="en-US" dirty="0" err="1"/>
              <a:t>Neuhoff</a:t>
            </a:r>
            <a:r>
              <a:rPr lang="en-US" dirty="0"/>
              <a:t> found out that for the rising level our hearing is more sensitive than for the declining level. For the same sound level difference the change of loudness from quiet to loud is stronger than from loud to quiet.</a:t>
            </a:r>
          </a:p>
          <a:p>
            <a:r>
              <a:rPr lang="en-US" sz="1400" b="1" u="sng" dirty="0">
                <a:hlinkClick r:id="rId2"/>
              </a:rPr>
              <a:t>John G. Neuhoff, "An adaptive bias in the perception of looming auditory motion", 2001,Ecological Psychology 13 (2) pp. 87 - 110 and</a:t>
            </a:r>
            <a:endParaRPr lang="en-US" sz="1400" u="sng" dirty="0">
              <a:hlinkClick r:id="rId2"/>
            </a:endParaRPr>
          </a:p>
          <a:p>
            <a:r>
              <a:rPr lang="en-US" sz="1400" b="1" u="sng" dirty="0">
                <a:hlinkClick r:id="rId3"/>
              </a:rPr>
              <a:t>John G. Neuhoff, "Perceptual Bias for Rising Tones", 1998, Nature, Volume 395,10 September</a:t>
            </a:r>
            <a:r>
              <a:rPr lang="en-US" sz="1400" u="sng" dirty="0">
                <a:hlinkClick r:id="rId3"/>
              </a:rPr>
              <a:t>	</a:t>
            </a:r>
          </a:p>
          <a:p>
            <a:r>
              <a:rPr lang="en-US" sz="1200" dirty="0"/>
              <a:t>http://</a:t>
            </a:r>
            <a:r>
              <a:rPr lang="en-US" sz="1200" dirty="0" err="1"/>
              <a:t>www.sengpielaudio.com</a:t>
            </a:r>
            <a:r>
              <a:rPr lang="en-US" sz="1200" dirty="0"/>
              <a:t>/</a:t>
            </a:r>
            <a:r>
              <a:rPr lang="en-US" sz="1200" dirty="0" err="1"/>
              <a:t>TableOfSoundPressureLevels.htm</a:t>
            </a:r>
            <a:endParaRPr lang="en-US" sz="1200" dirty="0"/>
          </a:p>
        </p:txBody>
      </p:sp>
    </p:spTree>
    <p:extLst>
      <p:ext uri="{BB962C8B-B14F-4D97-AF65-F5344CB8AC3E}">
        <p14:creationId xmlns:p14="http://schemas.microsoft.com/office/powerpoint/2010/main" val="19419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decibels does it take to double the perception of noise?</a:t>
            </a:r>
          </a:p>
        </p:txBody>
      </p:sp>
      <p:sp>
        <p:nvSpPr>
          <p:cNvPr id="3" name="Content Placeholder 2"/>
          <p:cNvSpPr>
            <a:spLocks noGrp="1"/>
          </p:cNvSpPr>
          <p:nvPr>
            <p:ph idx="1"/>
          </p:nvPr>
        </p:nvSpPr>
        <p:spPr/>
        <p:txBody>
          <a:bodyPr>
            <a:normAutofit fontScale="47500" lnSpcReduction="20000"/>
          </a:bodyPr>
          <a:lstStyle/>
          <a:p>
            <a:endParaRPr lang="en-US" dirty="0"/>
          </a:p>
          <a:p>
            <a:r>
              <a:rPr lang="en-US" b="1" dirty="0"/>
              <a:t>There is a constant uncertainty of the answer to the question:</a:t>
            </a:r>
            <a:r>
              <a:rPr lang="en-US" dirty="0"/>
              <a:t>  </a:t>
            </a:r>
            <a:r>
              <a:rPr lang="en-US" b="1" dirty="0"/>
              <a:t>"How many decibels (dB) are doubling a sound"? or "What is twice the sound?"</a:t>
            </a:r>
            <a:endParaRPr lang="en-US" dirty="0"/>
          </a:p>
          <a:p>
            <a:pPr marL="0" indent="0">
              <a:buNone/>
            </a:pPr>
            <a:r>
              <a:rPr lang="en-US" dirty="0"/>
              <a:t> </a:t>
            </a:r>
          </a:p>
          <a:p>
            <a:r>
              <a:rPr lang="en-US" b="1" dirty="0"/>
              <a:t>Answer:</a:t>
            </a:r>
            <a:r>
              <a:rPr lang="en-US" dirty="0"/>
              <a:t> Doubling means the "factor 2". What does doubling of a "sound" mean?</a:t>
            </a:r>
          </a:p>
          <a:p>
            <a:pPr marL="0" indent="0">
              <a:buNone/>
            </a:pPr>
            <a:r>
              <a:rPr lang="en-US" dirty="0"/>
              <a:t> </a:t>
            </a:r>
          </a:p>
          <a:p>
            <a:r>
              <a:rPr lang="en-US" dirty="0"/>
              <a:t>Doubling the (sound) intensity is obtained by an increase of the sound intensity level (power) of 3 </a:t>
            </a:r>
            <a:r>
              <a:rPr lang="en-US" dirty="0" err="1"/>
              <a:t>dB.</a:t>
            </a:r>
            <a:endParaRPr lang="en-US" dirty="0"/>
          </a:p>
          <a:p>
            <a:r>
              <a:rPr lang="en-US" dirty="0"/>
              <a:t>Doubling the sound pressure is obtained by an increase of the sound pressure level (voltage) of 6 dB </a:t>
            </a:r>
          </a:p>
          <a:p>
            <a:r>
              <a:rPr lang="en-US" dirty="0"/>
              <a:t>Doubling the loudness feeling is obtained by an increase of the loudness level (psychoacoustic) of about 10 </a:t>
            </a:r>
            <a:r>
              <a:rPr lang="en-US" dirty="0" err="1"/>
              <a:t>dB.</a:t>
            </a:r>
            <a:r>
              <a:rPr lang="en-US" dirty="0"/>
              <a:t> </a:t>
            </a:r>
          </a:p>
          <a:p>
            <a:pPr marL="0" indent="0">
              <a:buNone/>
            </a:pPr>
            <a:r>
              <a:rPr lang="en-US" dirty="0"/>
              <a:t> </a:t>
            </a:r>
          </a:p>
          <a:p>
            <a:r>
              <a:rPr lang="en-US" dirty="0"/>
              <a:t>Simple rule of thumb: When working with power, 3 dB means double (twice) the factor and 10 dB means 10-fold. When working with voltage or current, 6 dB means double (twice) the factor and 20 dB means 10-fold.</a:t>
            </a:r>
          </a:p>
          <a:p>
            <a:endParaRPr lang="en-US" dirty="0"/>
          </a:p>
          <a:p>
            <a:r>
              <a:rPr lang="en-US" sz="2500" dirty="0"/>
              <a:t>http://</a:t>
            </a:r>
            <a:r>
              <a:rPr lang="en-US" sz="2500" dirty="0" err="1"/>
              <a:t>www.sengpielaudio.com</a:t>
            </a:r>
            <a:r>
              <a:rPr lang="en-US" sz="2500" dirty="0"/>
              <a:t>/</a:t>
            </a:r>
            <a:r>
              <a:rPr lang="en-US" sz="2500" dirty="0" err="1"/>
              <a:t>TableOfSoundPressureLevels.htm</a:t>
            </a:r>
            <a:endParaRPr lang="en-US" sz="2500" dirty="0"/>
          </a:p>
        </p:txBody>
      </p:sp>
    </p:spTree>
    <p:extLst>
      <p:ext uri="{BB962C8B-B14F-4D97-AF65-F5344CB8AC3E}">
        <p14:creationId xmlns:p14="http://schemas.microsoft.com/office/powerpoint/2010/main" val="76044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Aircraft Noise Metrics</a:t>
            </a:r>
          </a:p>
        </p:txBody>
      </p:sp>
      <p:sp>
        <p:nvSpPr>
          <p:cNvPr id="3" name="Content Placeholder 2"/>
          <p:cNvSpPr>
            <a:spLocks noGrp="1"/>
          </p:cNvSpPr>
          <p:nvPr>
            <p:ph type="subTitle" idx="1"/>
          </p:nvPr>
        </p:nvSpPr>
        <p:spPr/>
        <p:txBody>
          <a:bodyPr>
            <a:normAutofit fontScale="55000" lnSpcReduction="20000"/>
          </a:bodyPr>
          <a:lstStyle/>
          <a:p>
            <a:pPr algn="ctr"/>
            <a:r>
              <a:rPr lang="en-US" dirty="0"/>
              <a:t>If your measurements are</a:t>
            </a:r>
          </a:p>
          <a:p>
            <a:pPr algn="ctr"/>
            <a:r>
              <a:rPr lang="en-US" dirty="0"/>
              <a:t>Inadequate, </a:t>
            </a:r>
          </a:p>
          <a:p>
            <a:pPr algn="ctr"/>
            <a:r>
              <a:rPr lang="en-US" dirty="0"/>
              <a:t>You don’t have to </a:t>
            </a:r>
          </a:p>
          <a:p>
            <a:pPr algn="ctr"/>
            <a:r>
              <a:rPr lang="en-US" dirty="0"/>
              <a:t>Take responsibility</a:t>
            </a:r>
          </a:p>
          <a:p>
            <a:pPr algn="ctr"/>
            <a:r>
              <a:rPr lang="en-US" dirty="0"/>
              <a:t>For doing anything about</a:t>
            </a:r>
          </a:p>
          <a:p>
            <a:pPr algn="ctr"/>
            <a:r>
              <a:rPr lang="en-US" dirty="0"/>
              <a:t>What you haven’t measured</a:t>
            </a:r>
          </a:p>
          <a:p>
            <a:pPr marL="0" indent="0" algn="ctr">
              <a:buNone/>
            </a:pPr>
            <a:endParaRPr lang="en-US" dirty="0"/>
          </a:p>
        </p:txBody>
      </p:sp>
    </p:spTree>
    <p:extLst>
      <p:ext uri="{BB962C8B-B14F-4D97-AF65-F5344CB8AC3E}">
        <p14:creationId xmlns:p14="http://schemas.microsoft.com/office/powerpoint/2010/main" val="487073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Low Frequency Noise?</a:t>
            </a:r>
          </a:p>
        </p:txBody>
      </p:sp>
      <p:sp>
        <p:nvSpPr>
          <p:cNvPr id="3" name="Content Placeholder 2"/>
          <p:cNvSpPr>
            <a:spLocks noGrp="1"/>
          </p:cNvSpPr>
          <p:nvPr>
            <p:ph idx="1"/>
          </p:nvPr>
        </p:nvSpPr>
        <p:spPr/>
        <p:txBody>
          <a:bodyPr/>
          <a:lstStyle/>
          <a:p>
            <a:r>
              <a:rPr lang="en-US" dirty="0"/>
              <a:t>Low Frequency Noise (LFN) is noise below the FAA measured pitch frequency of 500 Hz (about the B above middle C on a piano)</a:t>
            </a:r>
          </a:p>
          <a:p>
            <a:endParaRPr lang="en-US" dirty="0"/>
          </a:p>
          <a:p>
            <a:r>
              <a:rPr lang="en-US" dirty="0"/>
              <a:t>It is generated by the exhaust of jet engines at about 20-200 Hz (approximately G# below middle C to the bottom of the piano range)</a:t>
            </a:r>
          </a:p>
        </p:txBody>
      </p:sp>
    </p:spTree>
    <p:extLst>
      <p:ext uri="{BB962C8B-B14F-4D97-AF65-F5344CB8AC3E}">
        <p14:creationId xmlns:p14="http://schemas.microsoft.com/office/powerpoint/2010/main" val="3906278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84739" y="533400"/>
            <a:ext cx="7174523" cy="838200"/>
          </a:xfrm>
        </p:spPr>
        <p:txBody>
          <a:bodyPr/>
          <a:lstStyle/>
          <a:p>
            <a:r>
              <a:rPr lang="en-US" sz="3700"/>
              <a:t>Biophysics perceptibility</a:t>
            </a:r>
            <a:endParaRPr lang="en-GB" sz="3700"/>
          </a:p>
        </p:txBody>
      </p:sp>
      <p:graphicFrame>
        <p:nvGraphicFramePr>
          <p:cNvPr id="62467" name="Object 3"/>
          <p:cNvGraphicFramePr>
            <a:graphicFrameLocks noChangeAspect="1"/>
          </p:cNvGraphicFramePr>
          <p:nvPr/>
        </p:nvGraphicFramePr>
        <p:xfrm>
          <a:off x="844061" y="1905000"/>
          <a:ext cx="4220308" cy="3659188"/>
        </p:xfrm>
        <a:graphic>
          <a:graphicData uri="http://schemas.openxmlformats.org/presentationml/2006/ole">
            <mc:AlternateContent xmlns:mc="http://schemas.openxmlformats.org/markup-compatibility/2006">
              <mc:Choice xmlns:v="urn:schemas-microsoft-com:vml" Requires="v">
                <p:oleObj spid="_x0000_s1064" name="Photo Editor Photo" r:id="rId11" imgW="4856937" imgH="3398994" progId="MSPhotoEd.3">
                  <p:embed/>
                </p:oleObj>
              </mc:Choice>
              <mc:Fallback>
                <p:oleObj name="Photo Editor Photo" r:id="rId11" imgW="4856937" imgH="3398994"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4061" y="1905000"/>
                        <a:ext cx="4220308" cy="3659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2468" name="Rectangle 4"/>
          <p:cNvSpPr>
            <a:spLocks noChangeArrowheads="1"/>
          </p:cNvSpPr>
          <p:nvPr/>
        </p:nvSpPr>
        <p:spPr bwMode="auto">
          <a:xfrm>
            <a:off x="5064369" y="1524000"/>
            <a:ext cx="3798277"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gn="l">
              <a:spcBef>
                <a:spcPct val="20000"/>
              </a:spcBef>
              <a:buClr>
                <a:schemeClr val="folHlink"/>
              </a:buClr>
              <a:buSzPct val="75000"/>
              <a:buFont typeface="Monotype Sorts" charset="0"/>
              <a:buChar char="l"/>
            </a:pPr>
            <a:r>
              <a:rPr lang="en-US" b="0" dirty="0">
                <a:effectLst/>
                <a:latin typeface="Arial Unicode MS" charset="0"/>
              </a:rPr>
              <a:t>Low frequencies audible for everyone: </a:t>
            </a:r>
            <a:br>
              <a:rPr lang="en-US" b="0" dirty="0">
                <a:effectLst/>
                <a:latin typeface="Arial Unicode MS" charset="0"/>
              </a:rPr>
            </a:br>
            <a:r>
              <a:rPr lang="en-US" b="0" dirty="0">
                <a:effectLst/>
                <a:latin typeface="Arial Unicode MS" charset="0"/>
              </a:rPr>
              <a:t>beat, difference tone </a:t>
            </a:r>
            <a:br>
              <a:rPr lang="en-US" b="0" dirty="0">
                <a:effectLst/>
                <a:latin typeface="Arial Unicode MS" charset="0"/>
              </a:rPr>
            </a:br>
            <a:br>
              <a:rPr lang="en-US" b="0" dirty="0">
                <a:effectLst/>
                <a:latin typeface="Arial Unicode MS" charset="0"/>
              </a:rPr>
            </a:br>
            <a:r>
              <a:rPr lang="en-US" b="0" dirty="0">
                <a:effectLst/>
                <a:latin typeface="Arial Unicode MS" charset="0"/>
              </a:rPr>
              <a:t>Superposition of nearly equal, audible, tones (a and b)</a:t>
            </a:r>
            <a:br>
              <a:rPr lang="en-US" b="0" dirty="0">
                <a:effectLst/>
                <a:latin typeface="Arial Unicode MS" charset="0"/>
              </a:rPr>
            </a:br>
            <a:br>
              <a:rPr lang="en-US" b="0" dirty="0">
                <a:effectLst/>
                <a:latin typeface="Arial Unicode MS" charset="0"/>
              </a:rPr>
            </a:br>
            <a:r>
              <a:rPr lang="en-US" b="0" i="1" dirty="0">
                <a:effectLst/>
                <a:latin typeface="Arial Unicode MS" charset="0"/>
              </a:rPr>
              <a:t>this amplitude modulation can be acoustic (c) and neural (d)</a:t>
            </a:r>
          </a:p>
          <a:p>
            <a:pPr marL="342900" indent="-342900" algn="l">
              <a:spcBef>
                <a:spcPct val="20000"/>
              </a:spcBef>
              <a:buClr>
                <a:schemeClr val="folHlink"/>
              </a:buClr>
              <a:buSzPct val="75000"/>
              <a:buFont typeface="Monotype Sorts" charset="0"/>
              <a:buNone/>
            </a:pPr>
            <a:br>
              <a:rPr lang="en-US" b="0" dirty="0">
                <a:effectLst/>
                <a:latin typeface="Arial Unicode MS" charset="0"/>
              </a:rPr>
            </a:br>
            <a:r>
              <a:rPr lang="en-US" b="0" dirty="0">
                <a:effectLst/>
                <a:latin typeface="Arial Unicode MS" charset="0"/>
              </a:rPr>
              <a:t>(Useful application: tuning musical instrument)</a:t>
            </a:r>
            <a:endParaRPr lang="en-GB" b="0" dirty="0">
              <a:effectLst/>
              <a:latin typeface="Arial Unicode MS" charset="0"/>
            </a:endParaRPr>
          </a:p>
        </p:txBody>
      </p:sp>
      <p:sp>
        <p:nvSpPr>
          <p:cNvPr id="62473" name="Text Box 9"/>
          <p:cNvSpPr txBox="1">
            <a:spLocks noChangeArrowheads="1"/>
          </p:cNvSpPr>
          <p:nvPr/>
        </p:nvSpPr>
        <p:spPr bwMode="auto">
          <a:xfrm>
            <a:off x="1809751" y="2133600"/>
            <a:ext cx="252845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32C7FC"/>
                </a:solidFill>
                <a:effectLst/>
                <a:latin typeface="Arial Unicode MS" charset="0"/>
              </a:rPr>
              <a:t>a.   mono 220 Hz</a:t>
            </a:r>
            <a:endParaRPr lang="en-GB" sz="2400">
              <a:solidFill>
                <a:srgbClr val="32C7FC"/>
              </a:solidFill>
              <a:effectLst/>
              <a:latin typeface="Arial Unicode MS" charset="0"/>
            </a:endParaRPr>
          </a:p>
        </p:txBody>
      </p:sp>
      <p:sp>
        <p:nvSpPr>
          <p:cNvPr id="62474" name="Text Box 10"/>
          <p:cNvSpPr txBox="1">
            <a:spLocks noChangeArrowheads="1"/>
          </p:cNvSpPr>
          <p:nvPr/>
        </p:nvSpPr>
        <p:spPr bwMode="auto">
          <a:xfrm>
            <a:off x="1796562" y="3048000"/>
            <a:ext cx="252845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32C7FC"/>
                </a:solidFill>
                <a:effectLst/>
                <a:latin typeface="Arial Unicode MS" charset="0"/>
              </a:rPr>
              <a:t>b.   mono 222 Hz</a:t>
            </a:r>
            <a:endParaRPr lang="en-GB" sz="2400">
              <a:solidFill>
                <a:srgbClr val="32C7FC"/>
              </a:solidFill>
              <a:effectLst/>
              <a:latin typeface="Arial Unicode MS" charset="0"/>
            </a:endParaRPr>
          </a:p>
        </p:txBody>
      </p:sp>
      <p:sp>
        <p:nvSpPr>
          <p:cNvPr id="62475" name="Text Box 11"/>
          <p:cNvSpPr txBox="1">
            <a:spLocks noChangeArrowheads="1"/>
          </p:cNvSpPr>
          <p:nvPr/>
        </p:nvSpPr>
        <p:spPr bwMode="auto">
          <a:xfrm>
            <a:off x="1534259" y="3962400"/>
            <a:ext cx="328993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32C7FC"/>
                </a:solidFill>
                <a:effectLst/>
                <a:latin typeface="Arial Unicode MS" charset="0"/>
              </a:rPr>
              <a:t>c.  mono 220 + 222 Hz</a:t>
            </a:r>
            <a:endParaRPr lang="en-GB" sz="2400">
              <a:solidFill>
                <a:srgbClr val="32C7FC"/>
              </a:solidFill>
              <a:effectLst/>
              <a:latin typeface="Arial Unicode MS" charset="0"/>
            </a:endParaRPr>
          </a:p>
        </p:txBody>
      </p:sp>
      <p:sp>
        <p:nvSpPr>
          <p:cNvPr id="62476" name="Text Box 12"/>
          <p:cNvSpPr txBox="1">
            <a:spLocks noChangeArrowheads="1"/>
          </p:cNvSpPr>
          <p:nvPr/>
        </p:nvSpPr>
        <p:spPr bwMode="auto">
          <a:xfrm>
            <a:off x="1239715" y="5105400"/>
            <a:ext cx="393163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32C7FC"/>
                </a:solidFill>
                <a:effectLst/>
                <a:latin typeface="Arial Unicode MS" charset="0"/>
              </a:rPr>
              <a:t>d. stereo: left 220, right 222</a:t>
            </a:r>
            <a:endParaRPr lang="en-GB" sz="2400">
              <a:solidFill>
                <a:srgbClr val="32C7FC"/>
              </a:solidFill>
              <a:effectLst/>
              <a:latin typeface="Arial Unicode MS" charset="0"/>
            </a:endParaRPr>
          </a:p>
        </p:txBody>
      </p:sp>
      <p:pic>
        <p:nvPicPr>
          <p:cNvPr id="62477" name="9C9D6D20.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13">
            <a:extLst>
              <a:ext uri="{28A0092B-C50C-407E-A947-70E740481C1C}">
                <a14:useLocalDpi xmlns:a14="http://schemas.microsoft.com/office/drawing/2010/main" val="0"/>
              </a:ext>
            </a:extLst>
          </a:blip>
          <a:srcRect/>
          <a:stretch>
            <a:fillRect/>
          </a:stretch>
        </p:blipFill>
        <p:spPr bwMode="auto">
          <a:xfrm>
            <a:off x="492370" y="2209801"/>
            <a:ext cx="254977" cy="276225"/>
          </a:xfrm>
          <a:prstGeom prst="rect">
            <a:avLst/>
          </a:prstGeom>
          <a:noFill/>
          <a:extLst>
            <a:ext uri="{909E8E84-426E-40dd-AFC4-6F175D3DCCD1}">
              <a14:hiddenFill xmlns:a14="http://schemas.microsoft.com/office/drawing/2010/main" xmlns="">
                <a:solidFill>
                  <a:srgbClr val="FFFFFF"/>
                </a:solidFill>
              </a14:hiddenFill>
            </a:ext>
          </a:extLst>
        </p:spPr>
      </p:pic>
      <p:pic>
        <p:nvPicPr>
          <p:cNvPr id="62478" name="03C889C5.WAV">
            <a:hlinkClick r:id="" action="ppaction://media"/>
          </p:cNvPr>
          <p:cNvPicPr>
            <a:picLocks noChangeAspect="1" noChangeArrowheads="1"/>
          </p:cNvPicPr>
          <p:nvPr>
            <a:audioFile r:link="rId5"/>
            <p:extLst>
              <p:ext uri="{DAA4B4D4-6D71-4841-9C94-3DE7FCFB9230}">
                <p14:media xmlns:p14="http://schemas.microsoft.com/office/powerpoint/2010/main" r:embed="rId4"/>
              </p:ext>
            </p:extLst>
          </p:nvPr>
        </p:nvPicPr>
        <p:blipFill>
          <a:blip r:embed="rId13">
            <a:extLst>
              <a:ext uri="{28A0092B-C50C-407E-A947-70E740481C1C}">
                <a14:useLocalDpi xmlns:a14="http://schemas.microsoft.com/office/drawing/2010/main" val="0"/>
              </a:ext>
            </a:extLst>
          </a:blip>
          <a:srcRect/>
          <a:stretch>
            <a:fillRect/>
          </a:stretch>
        </p:blipFill>
        <p:spPr bwMode="auto">
          <a:xfrm>
            <a:off x="492370" y="3124201"/>
            <a:ext cx="254977" cy="276225"/>
          </a:xfrm>
          <a:prstGeom prst="rect">
            <a:avLst/>
          </a:prstGeom>
          <a:noFill/>
          <a:extLst>
            <a:ext uri="{909E8E84-426E-40dd-AFC4-6F175D3DCCD1}">
              <a14:hiddenFill xmlns:a14="http://schemas.microsoft.com/office/drawing/2010/main" xmlns="">
                <a:solidFill>
                  <a:srgbClr val="FFFFFF"/>
                </a:solidFill>
              </a14:hiddenFill>
            </a:ext>
          </a:extLst>
        </p:spPr>
      </p:pic>
      <p:pic>
        <p:nvPicPr>
          <p:cNvPr id="62479" name="D1B2B529.WAV">
            <a:hlinkClick r:id="" action="ppaction://media"/>
          </p:cNvPr>
          <p:cNvPicPr>
            <a:picLocks noChangeAspect="1" noChangeArrowheads="1"/>
          </p:cNvPicPr>
          <p:nvPr>
            <a:audioFile r:link="rId7"/>
            <p:extLst>
              <p:ext uri="{DAA4B4D4-6D71-4841-9C94-3DE7FCFB9230}">
                <p14:media xmlns:p14="http://schemas.microsoft.com/office/powerpoint/2010/main" r:embed="rId6"/>
              </p:ext>
            </p:extLst>
          </p:nvPr>
        </p:nvPicPr>
        <p:blipFill>
          <a:blip r:embed="rId13">
            <a:extLst>
              <a:ext uri="{28A0092B-C50C-407E-A947-70E740481C1C}">
                <a14:useLocalDpi xmlns:a14="http://schemas.microsoft.com/office/drawing/2010/main" val="0"/>
              </a:ext>
            </a:extLst>
          </a:blip>
          <a:srcRect/>
          <a:stretch>
            <a:fillRect/>
          </a:stretch>
        </p:blipFill>
        <p:spPr bwMode="auto">
          <a:xfrm>
            <a:off x="492370" y="4038601"/>
            <a:ext cx="254977" cy="276225"/>
          </a:xfrm>
          <a:prstGeom prst="rect">
            <a:avLst/>
          </a:prstGeom>
          <a:noFill/>
          <a:extLst>
            <a:ext uri="{909E8E84-426E-40dd-AFC4-6F175D3DCCD1}">
              <a14:hiddenFill xmlns:a14="http://schemas.microsoft.com/office/drawing/2010/main" xmlns="">
                <a:solidFill>
                  <a:srgbClr val="FFFFFF"/>
                </a:solidFill>
              </a14:hiddenFill>
            </a:ext>
          </a:extLst>
        </p:spPr>
      </p:pic>
      <p:pic>
        <p:nvPicPr>
          <p:cNvPr id="62480" name="B09633D1.WAV">
            <a:hlinkClick r:id="" action="ppaction://media"/>
          </p:cNvPr>
          <p:cNvPicPr>
            <a:picLocks noChangeAspect="1" noChangeArrowheads="1"/>
          </p:cNvPicPr>
          <p:nvPr>
            <a:audioFile r:link="rId9"/>
            <p:extLst>
              <p:ext uri="{DAA4B4D4-6D71-4841-9C94-3DE7FCFB9230}">
                <p14:media xmlns:p14="http://schemas.microsoft.com/office/powerpoint/2010/main" r:embed="rId8"/>
              </p:ext>
            </p:extLst>
          </p:nvPr>
        </p:nvPicPr>
        <p:blipFill>
          <a:blip r:embed="rId13">
            <a:extLst>
              <a:ext uri="{28A0092B-C50C-407E-A947-70E740481C1C}">
                <a14:useLocalDpi xmlns:a14="http://schemas.microsoft.com/office/drawing/2010/main" val="0"/>
              </a:ext>
            </a:extLst>
          </a:blip>
          <a:srcRect/>
          <a:stretch>
            <a:fillRect/>
          </a:stretch>
        </p:blipFill>
        <p:spPr bwMode="auto">
          <a:xfrm>
            <a:off x="492370" y="4953001"/>
            <a:ext cx="254977" cy="276225"/>
          </a:xfrm>
          <a:prstGeom prst="rect">
            <a:avLst/>
          </a:prstGeom>
          <a:noFill/>
          <a:extLst>
            <a:ext uri="{909E8E84-426E-40dd-AFC4-6F175D3DCCD1}">
              <a14:hiddenFill xmlns:a14="http://schemas.microsoft.com/office/drawing/2010/main" xmlns="">
                <a:solidFill>
                  <a:srgbClr val="FFFFFF"/>
                </a:solidFill>
              </a14:hiddenFill>
            </a:ext>
          </a:extLst>
        </p:spPr>
      </p:pic>
      <p:sp>
        <p:nvSpPr>
          <p:cNvPr id="62481" name="Text Box 17"/>
          <p:cNvSpPr txBox="1">
            <a:spLocks noChangeArrowheads="1"/>
          </p:cNvSpPr>
          <p:nvPr/>
        </p:nvSpPr>
        <p:spPr bwMode="auto">
          <a:xfrm>
            <a:off x="2461846" y="5638800"/>
            <a:ext cx="201079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sz="1400" b="0">
                <a:solidFill>
                  <a:schemeClr val="bg2"/>
                </a:solidFill>
                <a:effectLst/>
                <a:latin typeface="Arial Unicode MS" charset="0"/>
              </a:rPr>
              <a:t>(Source: M. Oud 2012)</a:t>
            </a:r>
            <a:endParaRPr lang="en-GB" sz="1400" b="0">
              <a:solidFill>
                <a:schemeClr val="bg2"/>
              </a:solidFill>
              <a:effectLst/>
              <a:latin typeface="Arial Unicode MS" charset="0"/>
            </a:endParaRPr>
          </a:p>
        </p:txBody>
      </p:sp>
      <p:sp>
        <p:nvSpPr>
          <p:cNvPr id="62482" name="Text Box 18"/>
          <p:cNvSpPr txBox="1">
            <a:spLocks noChangeArrowheads="1"/>
          </p:cNvSpPr>
          <p:nvPr/>
        </p:nvSpPr>
        <p:spPr bwMode="auto">
          <a:xfrm>
            <a:off x="281354" y="5334001"/>
            <a:ext cx="2170436"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sz="1400" b="0">
                <a:solidFill>
                  <a:schemeClr val="bg2"/>
                </a:solidFill>
                <a:effectLst/>
                <a:latin typeface="Arial Unicode MS" charset="0"/>
                <a:sym typeface="Symbol" charset="0"/>
              </a:rPr>
              <a:t>    </a:t>
            </a:r>
            <a:r>
              <a:rPr lang="en-US" sz="1400" b="0">
                <a:effectLst/>
                <a:latin typeface="Arial Unicode MS" charset="0"/>
                <a:sym typeface="Symbol" charset="0"/>
              </a:rPr>
              <a:t></a:t>
            </a:r>
            <a:endParaRPr lang="en-US" sz="1400" b="0">
              <a:effectLst/>
              <a:latin typeface="Arial Unicode MS" charset="0"/>
            </a:endParaRPr>
          </a:p>
          <a:p>
            <a:pPr algn="l"/>
            <a:endParaRPr lang="en-US" sz="800" b="0">
              <a:effectLst/>
              <a:latin typeface="Arial Unicode MS" charset="0"/>
            </a:endParaRPr>
          </a:p>
          <a:p>
            <a:pPr algn="l"/>
            <a:r>
              <a:rPr lang="en-US" sz="1400" b="0">
                <a:effectLst/>
                <a:latin typeface="Arial Unicode MS" charset="0"/>
              </a:rPr>
              <a:t>(Click here, in presenting</a:t>
            </a:r>
          </a:p>
          <a:p>
            <a:pPr algn="l"/>
            <a:r>
              <a:rPr lang="en-US" sz="1400" b="0">
                <a:effectLst/>
                <a:latin typeface="Arial Unicode MS" charset="0"/>
              </a:rPr>
              <a:t>mode of powerpoint.</a:t>
            </a:r>
          </a:p>
          <a:p>
            <a:pPr algn="l"/>
            <a:r>
              <a:rPr lang="en-US" sz="1400" b="0">
                <a:effectLst/>
                <a:latin typeface="Arial Unicode MS" charset="0"/>
              </a:rPr>
              <a:t>Use head phone.)</a:t>
            </a:r>
            <a:endParaRPr lang="en-GB" sz="1400" b="0">
              <a:effectLst/>
              <a:latin typeface="Arial Unicode MS" charset="0"/>
            </a:endParaRPr>
          </a:p>
        </p:txBody>
      </p:sp>
      <p:sp>
        <p:nvSpPr>
          <p:cNvPr id="62483" name="Text Box 19"/>
          <p:cNvSpPr txBox="1">
            <a:spLocks noChangeArrowheads="1"/>
          </p:cNvSpPr>
          <p:nvPr/>
        </p:nvSpPr>
        <p:spPr bwMode="auto">
          <a:xfrm>
            <a:off x="0" y="6583364"/>
            <a:ext cx="70338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r>
              <a:rPr lang="en-GB" sz="1200" b="0">
                <a:solidFill>
                  <a:schemeClr val="bg2"/>
                </a:solidFill>
                <a:effectLst/>
                <a:latin typeface="Arial Unicode MS" charset="0"/>
              </a:rPr>
              <a:t>10 of 16</a:t>
            </a:r>
          </a:p>
        </p:txBody>
      </p:sp>
      <p:sp>
        <p:nvSpPr>
          <p:cNvPr id="16" name="TextBox 15"/>
          <p:cNvSpPr txBox="1"/>
          <p:nvPr/>
        </p:nvSpPr>
        <p:spPr>
          <a:xfrm>
            <a:off x="333559" y="6324048"/>
            <a:ext cx="8353241" cy="523220"/>
          </a:xfrm>
          <a:prstGeom prst="rect">
            <a:avLst/>
          </a:prstGeom>
          <a:noFill/>
        </p:spPr>
        <p:txBody>
          <a:bodyPr wrap="square" rtlCol="0">
            <a:spAutoFit/>
          </a:bodyPr>
          <a:lstStyle/>
          <a:p>
            <a:r>
              <a:rPr lang="en-US" sz="1400" dirty="0" err="1"/>
              <a:t>Dr</a:t>
            </a:r>
            <a:r>
              <a:rPr lang="en-US" sz="1400" dirty="0"/>
              <a:t> </a:t>
            </a:r>
            <a:r>
              <a:rPr lang="en-US" sz="1400" dirty="0" err="1"/>
              <a:t>Mireille</a:t>
            </a:r>
            <a:r>
              <a:rPr lang="en-US" sz="1400" dirty="0"/>
              <a:t> </a:t>
            </a:r>
            <a:r>
              <a:rPr lang="en-US" sz="1400" dirty="0" err="1"/>
              <a:t>Oud</a:t>
            </a:r>
            <a:r>
              <a:rPr lang="en-US" sz="1400" dirty="0"/>
              <a:t>, Congress “Sound, Vibrations, Air quality, Field &amp; Building”, 6 November 2012, </a:t>
            </a:r>
            <a:r>
              <a:rPr lang="en-US" sz="1400" dirty="0" err="1"/>
              <a:t>Nieuwegein</a:t>
            </a:r>
            <a:r>
              <a:rPr lang="en-US" sz="1400" dirty="0"/>
              <a:t>, The Netherlands</a:t>
            </a:r>
          </a:p>
        </p:txBody>
      </p:sp>
    </p:spTree>
    <p:extLst>
      <p:ext uri="{BB962C8B-B14F-4D97-AF65-F5344CB8AC3E}">
        <p14:creationId xmlns:p14="http://schemas.microsoft.com/office/powerpoint/2010/main" val="929489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47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000" fill="hold"/>
                                        <p:tgtEl>
                                          <p:spTgt spid="62477"/>
                                        </p:tgtEl>
                                      </p:cBhvr>
                                    </p:cmd>
                                  </p:childTnLst>
                                </p:cTn>
                              </p:par>
                            </p:childTnLst>
                          </p:cTn>
                        </p:par>
                      </p:childTnLst>
                    </p:cTn>
                  </p:par>
                </p:childTnLst>
              </p:cTn>
              <p:nextCondLst>
                <p:cond evt="onClick" delay="0">
                  <p:tgtEl>
                    <p:spTgt spid="62477"/>
                  </p:tgtEl>
                </p:cond>
              </p:nextCondLst>
            </p:seq>
            <p:audio>
              <p:cMediaNode vol="80000">
                <p:cTn id="7" fill="hold" display="0">
                  <p:stCondLst>
                    <p:cond delay="indefinite"/>
                  </p:stCondLst>
                  <p:endCondLst>
                    <p:cond evt="onStopAudio" delay="0">
                      <p:tgtEl>
                        <p:sldTgt/>
                      </p:tgtEl>
                    </p:cond>
                  </p:endCondLst>
                </p:cTn>
                <p:tgtEl>
                  <p:spTgt spid="62477"/>
                </p:tgtEl>
              </p:cMediaNode>
            </p:audio>
            <p:seq concurrent="1" nextAc="seek">
              <p:cTn id="8" restart="whenNotActive" fill="hold" evtFilter="cancelBubble" nodeType="interactiveSeq">
                <p:stCondLst>
                  <p:cond evt="onClick" delay="0">
                    <p:tgtEl>
                      <p:spTgt spid="6247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3000" fill="hold"/>
                                        <p:tgtEl>
                                          <p:spTgt spid="62478"/>
                                        </p:tgtEl>
                                      </p:cBhvr>
                                    </p:cmd>
                                  </p:childTnLst>
                                </p:cTn>
                              </p:par>
                            </p:childTnLst>
                          </p:cTn>
                        </p:par>
                      </p:childTnLst>
                    </p:cTn>
                  </p:par>
                </p:childTnLst>
              </p:cTn>
              <p:nextCondLst>
                <p:cond evt="onClick" delay="0">
                  <p:tgtEl>
                    <p:spTgt spid="62478"/>
                  </p:tgtEl>
                </p:cond>
              </p:nextCondLst>
            </p:seq>
            <p:audio>
              <p:cMediaNode vol="80000">
                <p:cTn id="13" fill="hold" display="0">
                  <p:stCondLst>
                    <p:cond delay="indefinite"/>
                  </p:stCondLst>
                  <p:endCondLst>
                    <p:cond evt="onStopAudio" delay="0">
                      <p:tgtEl>
                        <p:sldTgt/>
                      </p:tgtEl>
                    </p:cond>
                  </p:endCondLst>
                </p:cTn>
                <p:tgtEl>
                  <p:spTgt spid="62478"/>
                </p:tgtEl>
              </p:cMediaNode>
            </p:audio>
            <p:seq concurrent="1" nextAc="seek">
              <p:cTn id="14" restart="whenNotActive" fill="hold" evtFilter="cancelBubble" nodeType="interactiveSeq">
                <p:stCondLst>
                  <p:cond evt="onClick" delay="0">
                    <p:tgtEl>
                      <p:spTgt spid="62479"/>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3000" fill="hold"/>
                                        <p:tgtEl>
                                          <p:spTgt spid="62479"/>
                                        </p:tgtEl>
                                      </p:cBhvr>
                                    </p:cmd>
                                  </p:childTnLst>
                                </p:cTn>
                              </p:par>
                            </p:childTnLst>
                          </p:cTn>
                        </p:par>
                      </p:childTnLst>
                    </p:cTn>
                  </p:par>
                </p:childTnLst>
              </p:cTn>
              <p:nextCondLst>
                <p:cond evt="onClick" delay="0">
                  <p:tgtEl>
                    <p:spTgt spid="62479"/>
                  </p:tgtEl>
                </p:cond>
              </p:nextCondLst>
            </p:seq>
            <p:audio>
              <p:cMediaNode vol="80000">
                <p:cTn id="19" fill="hold" display="0">
                  <p:stCondLst>
                    <p:cond delay="indefinite"/>
                  </p:stCondLst>
                  <p:endCondLst>
                    <p:cond evt="onStopAudio" delay="0">
                      <p:tgtEl>
                        <p:sldTgt/>
                      </p:tgtEl>
                    </p:cond>
                  </p:endCondLst>
                </p:cTn>
                <p:tgtEl>
                  <p:spTgt spid="62479"/>
                </p:tgtEl>
              </p:cMediaNode>
            </p:audio>
            <p:seq concurrent="1" nextAc="seek">
              <p:cTn id="20" restart="whenNotActive" fill="hold" evtFilter="cancelBubble" nodeType="interactiveSeq">
                <p:stCondLst>
                  <p:cond evt="onClick" delay="0">
                    <p:tgtEl>
                      <p:spTgt spid="6248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3000" fill="hold"/>
                                        <p:tgtEl>
                                          <p:spTgt spid="62480"/>
                                        </p:tgtEl>
                                      </p:cBhvr>
                                    </p:cmd>
                                  </p:childTnLst>
                                </p:cTn>
                              </p:par>
                            </p:childTnLst>
                          </p:cTn>
                        </p:par>
                      </p:childTnLst>
                    </p:cTn>
                  </p:par>
                </p:childTnLst>
              </p:cTn>
              <p:nextCondLst>
                <p:cond evt="onClick" delay="0">
                  <p:tgtEl>
                    <p:spTgt spid="62480"/>
                  </p:tgtEl>
                </p:cond>
              </p:nextCondLst>
            </p:seq>
            <p:audio>
              <p:cMediaNode vol="80000">
                <p:cTn id="25" fill="hold" display="0">
                  <p:stCondLst>
                    <p:cond delay="indefinite"/>
                  </p:stCondLst>
                  <p:endCondLst>
                    <p:cond evt="onStopAudio" delay="0">
                      <p:tgtEl>
                        <p:sldTgt/>
                      </p:tgtEl>
                    </p:cond>
                  </p:endCondLst>
                </p:cTn>
                <p:tgtEl>
                  <p:spTgt spid="62480"/>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a:t>Low Frequency Noise Study</a:t>
            </a:r>
            <a:br>
              <a:rPr lang="en-US" sz="1600" dirty="0"/>
            </a:br>
            <a:r>
              <a:rPr lang="en-US" sz="1600" dirty="0"/>
              <a:t>Partnership for </a:t>
            </a:r>
            <a:r>
              <a:rPr lang="en-US" sz="1600" dirty="0" err="1"/>
              <a:t>AiR</a:t>
            </a:r>
            <a:r>
              <a:rPr lang="en-US" sz="1600" dirty="0"/>
              <a:t> Transportation Noise &amp; Emissions Reduction </a:t>
            </a:r>
            <a:br>
              <a:rPr lang="en-US" sz="1600" dirty="0"/>
            </a:br>
            <a:r>
              <a:rPr lang="en-US" sz="1600" dirty="0"/>
              <a:t> FAA/NASA/Transport Canada</a:t>
            </a:r>
            <a:br>
              <a:rPr lang="en-US" sz="1600" dirty="0"/>
            </a:br>
            <a:r>
              <a:rPr lang="en-US" sz="1600" dirty="0" err="1"/>
              <a:t>Hodgdon</a:t>
            </a:r>
            <a:r>
              <a:rPr lang="en-US" sz="1600" dirty="0"/>
              <a:t>, </a:t>
            </a:r>
            <a:r>
              <a:rPr lang="en-US" sz="1600" dirty="0" err="1"/>
              <a:t>Atchley</a:t>
            </a:r>
            <a:r>
              <a:rPr lang="en-US" sz="1600" dirty="0"/>
              <a:t>, Bernhard</a:t>
            </a:r>
            <a:br>
              <a:rPr lang="en-US" sz="1600" dirty="0"/>
            </a:br>
            <a:r>
              <a:rPr lang="en-US" sz="1600" dirty="0"/>
              <a:t>April, 2007</a:t>
            </a:r>
          </a:p>
        </p:txBody>
      </p:sp>
      <p:sp>
        <p:nvSpPr>
          <p:cNvPr id="3" name="Content Placeholder 2"/>
          <p:cNvSpPr>
            <a:spLocks noGrp="1"/>
          </p:cNvSpPr>
          <p:nvPr>
            <p:ph idx="1"/>
          </p:nvPr>
        </p:nvSpPr>
        <p:spPr/>
        <p:txBody>
          <a:bodyPr>
            <a:normAutofit fontScale="77500" lnSpcReduction="20000"/>
          </a:bodyPr>
          <a:lstStyle/>
          <a:p>
            <a:r>
              <a:rPr lang="en-US" dirty="0"/>
              <a:t>Reasons for focusing on the low-frequency components of aircraft noise are that </a:t>
            </a:r>
          </a:p>
          <a:p>
            <a:r>
              <a:rPr lang="en-US" dirty="0"/>
              <a:t>1)  low-frequency sound encounters less absorption as it travels through the air than higher frequency sound, </a:t>
            </a:r>
            <a:r>
              <a:rPr lang="en-US" dirty="0">
                <a:solidFill>
                  <a:srgbClr val="FF0000"/>
                </a:solidFill>
              </a:rPr>
              <a:t>so it persists for longer distances from the airport, </a:t>
            </a:r>
          </a:p>
          <a:p>
            <a:r>
              <a:rPr lang="en-US" dirty="0"/>
              <a:t>2)  the amount of </a:t>
            </a:r>
            <a:r>
              <a:rPr lang="en-US" dirty="0">
                <a:solidFill>
                  <a:srgbClr val="FF0000"/>
                </a:solidFill>
              </a:rPr>
              <a:t>sound transmitted from the outside to the inside of buildings is greater at low frequencies </a:t>
            </a:r>
            <a:r>
              <a:rPr lang="en-US" dirty="0"/>
              <a:t>than at higher frequencies, </a:t>
            </a:r>
          </a:p>
          <a:p>
            <a:r>
              <a:rPr lang="en-US" dirty="0"/>
              <a:t>4)  standard noise models used for assessing airport noise neglect source noise below 500 Hz, 3 and </a:t>
            </a:r>
          </a:p>
          <a:p>
            <a:r>
              <a:rPr lang="en-US" dirty="0"/>
              <a:t>5)  prior research indicates that frequencies in the 20–80 Hz range have an influence on the perception of low-frequency noise.1,4,5 </a:t>
            </a:r>
          </a:p>
          <a:p>
            <a:endParaRPr lang="en-US" dirty="0"/>
          </a:p>
        </p:txBody>
      </p:sp>
    </p:spTree>
    <p:extLst>
      <p:ext uri="{BB962C8B-B14F-4D97-AF65-F5344CB8AC3E}">
        <p14:creationId xmlns:p14="http://schemas.microsoft.com/office/powerpoint/2010/main" val="1079976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a:t>Low Frequency Noise Study</a:t>
            </a:r>
            <a:br>
              <a:rPr lang="en-US" sz="1600" dirty="0"/>
            </a:br>
            <a:r>
              <a:rPr lang="en-US" sz="1600" dirty="0"/>
              <a:t>Partnership for </a:t>
            </a:r>
            <a:r>
              <a:rPr lang="en-US" sz="1600" dirty="0" err="1"/>
              <a:t>AiR</a:t>
            </a:r>
            <a:r>
              <a:rPr lang="en-US" sz="1600" dirty="0"/>
              <a:t> Transportation Noise &amp; Emissions Reduction </a:t>
            </a:r>
            <a:br>
              <a:rPr lang="en-US" sz="1600" dirty="0"/>
            </a:br>
            <a:r>
              <a:rPr lang="en-US" sz="1600" dirty="0"/>
              <a:t> FAA/NASA/Transport Canada</a:t>
            </a:r>
            <a:br>
              <a:rPr lang="en-US" sz="1600" dirty="0"/>
            </a:br>
            <a:r>
              <a:rPr lang="en-US" sz="1600" dirty="0" err="1"/>
              <a:t>Hodgdon</a:t>
            </a:r>
            <a:r>
              <a:rPr lang="en-US" sz="1600" dirty="0"/>
              <a:t>, </a:t>
            </a:r>
            <a:r>
              <a:rPr lang="en-US" sz="1600" dirty="0" err="1"/>
              <a:t>Atchley</a:t>
            </a:r>
            <a:r>
              <a:rPr lang="en-US" sz="1600" dirty="0"/>
              <a:t>, Bernhard</a:t>
            </a:r>
            <a:br>
              <a:rPr lang="en-US" sz="1600" dirty="0"/>
            </a:br>
            <a:r>
              <a:rPr lang="en-US" sz="1600" dirty="0"/>
              <a:t>April, 2007</a:t>
            </a:r>
          </a:p>
        </p:txBody>
      </p:sp>
      <p:pic>
        <p:nvPicPr>
          <p:cNvPr id="4" name="Picture 3"/>
          <p:cNvPicPr>
            <a:picLocks noChangeAspect="1"/>
          </p:cNvPicPr>
          <p:nvPr/>
        </p:nvPicPr>
        <p:blipFill>
          <a:blip r:embed="rId2"/>
          <a:stretch>
            <a:fillRect/>
          </a:stretch>
        </p:blipFill>
        <p:spPr>
          <a:xfrm>
            <a:off x="1457497" y="1726711"/>
            <a:ext cx="5969000" cy="3505200"/>
          </a:xfrm>
          <a:prstGeom prst="rect">
            <a:avLst/>
          </a:prstGeom>
        </p:spPr>
      </p:pic>
    </p:spTree>
    <p:extLst>
      <p:ext uri="{BB962C8B-B14F-4D97-AF65-F5344CB8AC3E}">
        <p14:creationId xmlns:p14="http://schemas.microsoft.com/office/powerpoint/2010/main" val="2784099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a:t>Low Frequency Noise Study</a:t>
            </a:r>
            <a:br>
              <a:rPr lang="en-US" sz="1600" dirty="0"/>
            </a:br>
            <a:r>
              <a:rPr lang="en-US" sz="1600" dirty="0"/>
              <a:t>Partnership for </a:t>
            </a:r>
            <a:r>
              <a:rPr lang="en-US" sz="1600" dirty="0" err="1"/>
              <a:t>AiR</a:t>
            </a:r>
            <a:r>
              <a:rPr lang="en-US" sz="1600" dirty="0"/>
              <a:t> Transportation Noise &amp; Emissions Reduction </a:t>
            </a:r>
            <a:br>
              <a:rPr lang="en-US" sz="1600" dirty="0"/>
            </a:br>
            <a:r>
              <a:rPr lang="en-US" sz="1600" dirty="0"/>
              <a:t> FAA/NASA/Transport Canada</a:t>
            </a:r>
            <a:br>
              <a:rPr lang="en-US" sz="1600" dirty="0"/>
            </a:br>
            <a:r>
              <a:rPr lang="en-US" sz="1600" dirty="0" err="1"/>
              <a:t>Hodgdon</a:t>
            </a:r>
            <a:r>
              <a:rPr lang="en-US" sz="1600" dirty="0"/>
              <a:t>, </a:t>
            </a:r>
            <a:r>
              <a:rPr lang="en-US" sz="1600" dirty="0" err="1"/>
              <a:t>Atchley</a:t>
            </a:r>
            <a:r>
              <a:rPr lang="en-US" sz="1600" dirty="0"/>
              <a:t>, Bernhard</a:t>
            </a:r>
            <a:br>
              <a:rPr lang="en-US" sz="1600" dirty="0"/>
            </a:br>
            <a:r>
              <a:rPr lang="en-US" sz="1600" dirty="0"/>
              <a:t>April, 2007</a:t>
            </a:r>
          </a:p>
        </p:txBody>
      </p:sp>
      <p:sp>
        <p:nvSpPr>
          <p:cNvPr id="3" name="Content Placeholder 2"/>
          <p:cNvSpPr>
            <a:spLocks noGrp="1"/>
          </p:cNvSpPr>
          <p:nvPr>
            <p:ph idx="1"/>
          </p:nvPr>
        </p:nvSpPr>
        <p:spPr/>
        <p:txBody>
          <a:bodyPr>
            <a:normAutofit fontScale="55000" lnSpcReduction="20000"/>
          </a:bodyPr>
          <a:lstStyle/>
          <a:p>
            <a:r>
              <a:rPr lang="en-US" b="1" dirty="0"/>
              <a:t>Assessment of </a:t>
            </a:r>
            <a:r>
              <a:rPr lang="en-US" b="1" dirty="0" err="1"/>
              <a:t>Tokita</a:t>
            </a:r>
            <a:r>
              <a:rPr lang="en-US" b="1" dirty="0"/>
              <a:t> &amp; Nakamura Threshold for predicting perception of LFN: </a:t>
            </a:r>
            <a:endParaRPr lang="en-US" dirty="0"/>
          </a:p>
          <a:p>
            <a:r>
              <a:rPr lang="en-US" b="1" dirty="0"/>
              <a:t>Finding</a:t>
            </a:r>
            <a:r>
              <a:rPr lang="en-US" dirty="0"/>
              <a:t>: The </a:t>
            </a:r>
            <a:r>
              <a:rPr lang="en-US" dirty="0" err="1"/>
              <a:t>Tokita</a:t>
            </a:r>
            <a:r>
              <a:rPr lang="en-US" dirty="0"/>
              <a:t> &amp; Nakamura annoyance thresholds were validated as predictors of annoyance due to low-frequency aircraft noise. They were found to relate favorably to the subjective annoyance assessments. Linear regression analysis showed that </a:t>
            </a:r>
            <a:r>
              <a:rPr lang="en-US" dirty="0">
                <a:solidFill>
                  <a:srgbClr val="FF0000"/>
                </a:solidFill>
              </a:rPr>
              <a:t>the C-weighted sound exposure level </a:t>
            </a:r>
            <a:r>
              <a:rPr lang="en-US" i="1" dirty="0">
                <a:solidFill>
                  <a:srgbClr val="FF0000"/>
                </a:solidFill>
              </a:rPr>
              <a:t>LCE </a:t>
            </a:r>
            <a:r>
              <a:rPr lang="en-US" dirty="0">
                <a:solidFill>
                  <a:srgbClr val="FF0000"/>
                </a:solidFill>
              </a:rPr>
              <a:t>was the best single-metric predictor of subjective annoyance response, explaining over 90% of the variability of the data set.</a:t>
            </a:r>
            <a:r>
              <a:rPr lang="en-US" dirty="0"/>
              <a:t> </a:t>
            </a:r>
            <a:r>
              <a:rPr lang="en-US" i="1" dirty="0"/>
              <a:t>LCE </a:t>
            </a:r>
            <a:r>
              <a:rPr lang="en-US" dirty="0"/>
              <a:t>correlated better with the subjective data than metrics specifically designed to quantify low-frequency noise impact. </a:t>
            </a:r>
          </a:p>
          <a:p>
            <a:r>
              <a:rPr lang="en-US" b="1" dirty="0"/>
              <a:t>Recommendation</a:t>
            </a:r>
            <a:r>
              <a:rPr lang="en-US" dirty="0"/>
              <a:t>: The </a:t>
            </a:r>
            <a:r>
              <a:rPr lang="en-US" dirty="0" err="1"/>
              <a:t>Tokita</a:t>
            </a:r>
            <a:r>
              <a:rPr lang="en-US" dirty="0"/>
              <a:t> &amp; Nakamura thresholds should be used as indicators of the potential for annoyance due to low-frequency aircraft noise. </a:t>
            </a:r>
            <a:r>
              <a:rPr lang="en-US" i="1" dirty="0"/>
              <a:t>LCE </a:t>
            </a:r>
            <a:r>
              <a:rPr lang="en-US" dirty="0"/>
              <a:t>should be used as a single- number metric for assessing the potential for annoyance when high levels of low-frequency aircraft noise are present. </a:t>
            </a:r>
          </a:p>
          <a:p>
            <a:r>
              <a:rPr lang="en-US" dirty="0"/>
              <a:t>Overall, the findings suggest that </a:t>
            </a:r>
            <a:r>
              <a:rPr lang="en-US" sz="4400" dirty="0">
                <a:solidFill>
                  <a:srgbClr val="FF0000"/>
                </a:solidFill>
              </a:rPr>
              <a:t>people are responding to the broad spectral content and any predictive metric should quantify the </a:t>
            </a:r>
            <a:r>
              <a:rPr lang="en-US" sz="4400" b="1" dirty="0">
                <a:solidFill>
                  <a:srgbClr val="FF0000"/>
                </a:solidFill>
              </a:rPr>
              <a:t>full broadband noise</a:t>
            </a:r>
            <a:r>
              <a:rPr lang="en-US" sz="4400" dirty="0">
                <a:solidFill>
                  <a:srgbClr val="FF0000"/>
                </a:solidFill>
              </a:rPr>
              <a:t>. Loudness algorithms should include frequency content below 50 Hz to optimally correlate with the perception of low frequency noise. </a:t>
            </a:r>
          </a:p>
          <a:p>
            <a:endParaRPr lang="en-US" sz="4400" dirty="0">
              <a:solidFill>
                <a:srgbClr val="FF0000"/>
              </a:solidFill>
            </a:endParaRPr>
          </a:p>
        </p:txBody>
      </p:sp>
    </p:spTree>
    <p:extLst>
      <p:ext uri="{BB962C8B-B14F-4D97-AF65-F5344CB8AC3E}">
        <p14:creationId xmlns:p14="http://schemas.microsoft.com/office/powerpoint/2010/main" val="1087616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Wyle Acoustics Group to SFO NAO 2001</a:t>
            </a:r>
          </a:p>
        </p:txBody>
      </p:sp>
      <p:sp>
        <p:nvSpPr>
          <p:cNvPr id="3" name="Content Placeholder 2"/>
          <p:cNvSpPr>
            <a:spLocks noGrp="1"/>
          </p:cNvSpPr>
          <p:nvPr>
            <p:ph idx="1"/>
          </p:nvPr>
        </p:nvSpPr>
        <p:spPr/>
        <p:txBody>
          <a:bodyPr/>
          <a:lstStyle/>
          <a:p>
            <a:r>
              <a:rPr lang="en-US" dirty="0"/>
              <a:t>Sound level measurements using A-weighting de-emphasize frequencies below 500 Hz</a:t>
            </a:r>
          </a:p>
          <a:p>
            <a:r>
              <a:rPr lang="en-US" dirty="0"/>
              <a:t>Noise generated by departing aircraft contains most of its sound spectrum below 200 Hz</a:t>
            </a:r>
          </a:p>
          <a:p>
            <a:r>
              <a:rPr lang="en-US" dirty="0"/>
              <a:t>At these frequencies, </a:t>
            </a:r>
            <a:r>
              <a:rPr lang="en-US" dirty="0">
                <a:solidFill>
                  <a:srgbClr val="FF0000"/>
                </a:solidFill>
              </a:rPr>
              <a:t>noise propagates over long distances [and], travels quite freely through structures </a:t>
            </a:r>
          </a:p>
        </p:txBody>
      </p:sp>
    </p:spTree>
    <p:extLst>
      <p:ext uri="{BB962C8B-B14F-4D97-AF65-F5344CB8AC3E}">
        <p14:creationId xmlns:p14="http://schemas.microsoft.com/office/powerpoint/2010/main" val="3258278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Sharp, </a:t>
            </a:r>
            <a:r>
              <a:rPr lang="en-US" sz="3200" dirty="0" err="1"/>
              <a:t>Gurovich</a:t>
            </a:r>
            <a:r>
              <a:rPr lang="en-US" sz="3200" dirty="0"/>
              <a:t>, &amp; Albee, Wyle Acoustics Group, for Noise Abatement Office, SFO, 2001</a:t>
            </a:r>
          </a:p>
        </p:txBody>
      </p:sp>
      <p:pic>
        <p:nvPicPr>
          <p:cNvPr id="3" name="Picture 2"/>
          <p:cNvPicPr>
            <a:picLocks noChangeAspect="1"/>
          </p:cNvPicPr>
          <p:nvPr/>
        </p:nvPicPr>
        <p:blipFill>
          <a:blip r:embed="rId2"/>
          <a:stretch>
            <a:fillRect/>
          </a:stretch>
        </p:blipFill>
        <p:spPr>
          <a:xfrm>
            <a:off x="457200" y="1443013"/>
            <a:ext cx="8229600" cy="5357526"/>
          </a:xfrm>
          <a:prstGeom prst="rect">
            <a:avLst/>
          </a:prstGeom>
        </p:spPr>
      </p:pic>
    </p:spTree>
    <p:extLst>
      <p:ext uri="{BB962C8B-B14F-4D97-AF65-F5344CB8AC3E}">
        <p14:creationId xmlns:p14="http://schemas.microsoft.com/office/powerpoint/2010/main" val="1487868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A-weighting, a high pass filter</a:t>
            </a:r>
            <a:br>
              <a:rPr lang="en-US" dirty="0"/>
            </a:br>
            <a:r>
              <a:rPr lang="en-US" sz="1300" dirty="0"/>
              <a:t>http://</a:t>
            </a:r>
            <a:r>
              <a:rPr lang="en-US" sz="1300" dirty="0" err="1"/>
              <a:t>clas.mq.edu.au</a:t>
            </a:r>
            <a:r>
              <a:rPr lang="en-US" sz="1300" dirty="0"/>
              <a:t>/speech/acoustics/frequency/</a:t>
            </a:r>
            <a:r>
              <a:rPr lang="en-US" sz="1300" dirty="0" err="1"/>
              <a:t>spectral.html</a:t>
            </a:r>
            <a:endParaRPr lang="en-US" sz="1300" dirty="0"/>
          </a:p>
        </p:txBody>
      </p:sp>
      <p:pic>
        <p:nvPicPr>
          <p:cNvPr id="4" name="Picture 3"/>
          <p:cNvPicPr>
            <a:picLocks noChangeAspect="1"/>
          </p:cNvPicPr>
          <p:nvPr/>
        </p:nvPicPr>
        <p:blipFill>
          <a:blip r:embed="rId2"/>
          <a:stretch>
            <a:fillRect/>
          </a:stretch>
        </p:blipFill>
        <p:spPr>
          <a:xfrm>
            <a:off x="825500" y="1324503"/>
            <a:ext cx="7493000" cy="4333168"/>
          </a:xfrm>
          <a:prstGeom prst="rect">
            <a:avLst/>
          </a:prstGeom>
        </p:spPr>
      </p:pic>
      <p:sp>
        <p:nvSpPr>
          <p:cNvPr id="5" name="Rectangle 4"/>
          <p:cNvSpPr/>
          <p:nvPr/>
        </p:nvSpPr>
        <p:spPr>
          <a:xfrm>
            <a:off x="457200" y="5657671"/>
            <a:ext cx="8229600" cy="923330"/>
          </a:xfrm>
          <a:prstGeom prst="rect">
            <a:avLst/>
          </a:prstGeom>
        </p:spPr>
        <p:txBody>
          <a:bodyPr wrap="square">
            <a:spAutoFit/>
          </a:bodyPr>
          <a:lstStyle/>
          <a:p>
            <a:r>
              <a:rPr lang="en-US" dirty="0"/>
              <a:t>High pass filter. "HP" indicates the high pass frequency. This filter passes spectral components above this frequency and blocks spectral components below this frequency.</a:t>
            </a:r>
          </a:p>
        </p:txBody>
      </p:sp>
    </p:spTree>
    <p:extLst>
      <p:ext uri="{BB962C8B-B14F-4D97-AF65-F5344CB8AC3E}">
        <p14:creationId xmlns:p14="http://schemas.microsoft.com/office/powerpoint/2010/main" val="3665314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a:t>Sharp, </a:t>
            </a:r>
            <a:r>
              <a:rPr lang="en-US" sz="1600" dirty="0" err="1"/>
              <a:t>Gurovich</a:t>
            </a:r>
            <a:r>
              <a:rPr lang="en-US" sz="1600" dirty="0"/>
              <a:t>, &amp; Albee, Wyle Acoustics Group, for Noise Abatement Office, SFO, 2001</a:t>
            </a:r>
            <a:br>
              <a:rPr lang="en-US" sz="1600" dirty="0"/>
            </a:br>
            <a:r>
              <a:rPr lang="en-US" sz="3200" dirty="0"/>
              <a:t>FAA does </a:t>
            </a:r>
            <a:r>
              <a:rPr lang="en-US" sz="3200" dirty="0">
                <a:solidFill>
                  <a:srgbClr val="FF0000"/>
                </a:solidFill>
              </a:rPr>
              <a:t>not</a:t>
            </a:r>
            <a:r>
              <a:rPr lang="en-US" sz="3200" dirty="0"/>
              <a:t> </a:t>
            </a:r>
            <a:r>
              <a:rPr lang="en-US" sz="3200" dirty="0">
                <a:solidFill>
                  <a:srgbClr val="FF0000"/>
                </a:solidFill>
              </a:rPr>
              <a:t>measure</a:t>
            </a:r>
            <a:r>
              <a:rPr lang="en-US" sz="3200" dirty="0"/>
              <a:t> noise generated in </a:t>
            </a:r>
            <a:br>
              <a:rPr lang="en-US" sz="3200" dirty="0"/>
            </a:br>
            <a:r>
              <a:rPr lang="en-US" sz="3200" dirty="0"/>
              <a:t>the </a:t>
            </a:r>
            <a:r>
              <a:rPr lang="en-US" sz="3200" dirty="0">
                <a:solidFill>
                  <a:srgbClr val="FF0000"/>
                </a:solidFill>
              </a:rPr>
              <a:t>Red</a:t>
            </a:r>
            <a:r>
              <a:rPr lang="en-US" sz="3200" dirty="0"/>
              <a:t> pattern</a:t>
            </a:r>
          </a:p>
        </p:txBody>
      </p:sp>
      <p:pic>
        <p:nvPicPr>
          <p:cNvPr id="3" name="Picture 2"/>
          <p:cNvPicPr>
            <a:picLocks noChangeAspect="1"/>
          </p:cNvPicPr>
          <p:nvPr/>
        </p:nvPicPr>
        <p:blipFill>
          <a:blip r:embed="rId2"/>
          <a:stretch>
            <a:fillRect/>
          </a:stretch>
        </p:blipFill>
        <p:spPr>
          <a:xfrm>
            <a:off x="2410099" y="1760852"/>
            <a:ext cx="4520280" cy="4645528"/>
          </a:xfrm>
          <a:prstGeom prst="rect">
            <a:avLst/>
          </a:prstGeom>
        </p:spPr>
      </p:pic>
    </p:spTree>
    <p:extLst>
      <p:ext uri="{BB962C8B-B14F-4D97-AF65-F5344CB8AC3E}">
        <p14:creationId xmlns:p14="http://schemas.microsoft.com/office/powerpoint/2010/main" val="3634688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These are only two of many frequencies generated by an aircraft </a:t>
            </a:r>
            <a:r>
              <a:rPr lang="en-US" sz="2800" dirty="0" err="1"/>
              <a:t>overflight</a:t>
            </a:r>
            <a:br>
              <a:rPr lang="en-US" sz="2800" dirty="0"/>
            </a:br>
            <a:r>
              <a:rPr lang="en-US" sz="1300" dirty="0"/>
              <a:t>Sharp, </a:t>
            </a:r>
            <a:r>
              <a:rPr lang="en-US" sz="1300" dirty="0" err="1"/>
              <a:t>Gurovich</a:t>
            </a:r>
            <a:r>
              <a:rPr lang="en-US" sz="1300" dirty="0"/>
              <a:t>, &amp; Albee, Wyle Acoustics Group, for Noise Abatement Office, SFO, 2001</a:t>
            </a:r>
            <a:br>
              <a:rPr lang="en-US" sz="1300" dirty="0"/>
            </a:br>
            <a:endParaRPr lang="en-US" sz="1300" dirty="0"/>
          </a:p>
        </p:txBody>
      </p:sp>
      <p:pic>
        <p:nvPicPr>
          <p:cNvPr id="3" name="Picture 2"/>
          <p:cNvPicPr>
            <a:picLocks noChangeAspect="1"/>
          </p:cNvPicPr>
          <p:nvPr/>
        </p:nvPicPr>
        <p:blipFill>
          <a:blip r:embed="rId2"/>
          <a:stretch>
            <a:fillRect/>
          </a:stretch>
        </p:blipFill>
        <p:spPr>
          <a:xfrm>
            <a:off x="2305510" y="1955087"/>
            <a:ext cx="4520280" cy="4645528"/>
          </a:xfrm>
          <a:prstGeom prst="rect">
            <a:avLst/>
          </a:prstGeom>
        </p:spPr>
      </p:pic>
    </p:spTree>
    <p:extLst>
      <p:ext uri="{BB962C8B-B14F-4D97-AF65-F5344CB8AC3E}">
        <p14:creationId xmlns:p14="http://schemas.microsoft.com/office/powerpoint/2010/main" val="29996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we are and how we got here</a:t>
            </a:r>
          </a:p>
        </p:txBody>
      </p:sp>
      <p:sp>
        <p:nvSpPr>
          <p:cNvPr id="3" name="Content Placeholder 2"/>
          <p:cNvSpPr>
            <a:spLocks noGrp="1"/>
          </p:cNvSpPr>
          <p:nvPr>
            <p:ph idx="1"/>
          </p:nvPr>
        </p:nvSpPr>
        <p:spPr/>
        <p:txBody>
          <a:bodyPr>
            <a:normAutofit/>
          </a:bodyPr>
          <a:lstStyle/>
          <a:p>
            <a:r>
              <a:rPr lang="en-US" sz="2800" dirty="0"/>
              <a:t>The Noise Control Act of 1972 empowered the EPA to determine noise limits </a:t>
            </a:r>
            <a:r>
              <a:rPr lang="en-US" sz="2800" dirty="0">
                <a:solidFill>
                  <a:srgbClr val="FF0000"/>
                </a:solidFill>
              </a:rPr>
              <a:t>to protect the public health and welfare</a:t>
            </a:r>
            <a:r>
              <a:rPr lang="en-US" sz="2800" dirty="0"/>
              <a:t>, and to establish a noise control office. </a:t>
            </a:r>
            <a:endParaRPr lang="en-US" sz="2600" dirty="0"/>
          </a:p>
          <a:p>
            <a:r>
              <a:rPr lang="en-US" sz="2600" dirty="0"/>
              <a:t>1973 EPA established community noise levels for aircraft, using A-weighted decibel measures.</a:t>
            </a:r>
          </a:p>
          <a:p>
            <a:r>
              <a:rPr lang="en-US" sz="2600" dirty="0"/>
              <a:t>At that time EPA acknowledged the measures were inadequate, but convenient for public relations.</a:t>
            </a:r>
          </a:p>
          <a:p>
            <a:pPr lvl="1"/>
            <a:endParaRPr lang="en-US" sz="1300" dirty="0"/>
          </a:p>
        </p:txBody>
      </p:sp>
    </p:spTree>
    <p:extLst>
      <p:ext uri="{BB962C8B-B14F-4D97-AF65-F5344CB8AC3E}">
        <p14:creationId xmlns:p14="http://schemas.microsoft.com/office/powerpoint/2010/main" val="4029117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Wyle Acoustics Group to SFO NAO 2001</a:t>
            </a:r>
          </a:p>
        </p:txBody>
      </p:sp>
      <p:sp>
        <p:nvSpPr>
          <p:cNvPr id="3" name="Content Placeholder 2"/>
          <p:cNvSpPr>
            <a:spLocks noGrp="1"/>
          </p:cNvSpPr>
          <p:nvPr>
            <p:ph idx="1"/>
          </p:nvPr>
        </p:nvSpPr>
        <p:spPr/>
        <p:txBody>
          <a:bodyPr/>
          <a:lstStyle/>
          <a:p>
            <a:r>
              <a:rPr lang="en-US" dirty="0"/>
              <a:t>C-weighting is easily measured by most sound level meters</a:t>
            </a:r>
          </a:p>
          <a:p>
            <a:endParaRPr lang="en-US" dirty="0"/>
          </a:p>
          <a:p>
            <a:r>
              <a:rPr lang="en-US" dirty="0"/>
              <a:t>C-weighting is preferred over A-weighting to describe </a:t>
            </a:r>
            <a:r>
              <a:rPr lang="en-US" dirty="0" err="1"/>
              <a:t>backblast</a:t>
            </a:r>
            <a:r>
              <a:rPr lang="en-US" dirty="0"/>
              <a:t> noise</a:t>
            </a:r>
          </a:p>
          <a:p>
            <a:pPr marL="0" indent="0">
              <a:buNone/>
            </a:pPr>
            <a:endParaRPr lang="en-US" dirty="0"/>
          </a:p>
          <a:p>
            <a:r>
              <a:rPr lang="en-US" dirty="0" err="1"/>
              <a:t>Backblast</a:t>
            </a:r>
            <a:r>
              <a:rPr lang="en-US" dirty="0"/>
              <a:t> noise contains a significant amount of low frequency energy.</a:t>
            </a:r>
          </a:p>
          <a:p>
            <a:endParaRPr lang="en-US" dirty="0"/>
          </a:p>
        </p:txBody>
      </p:sp>
    </p:spTree>
    <p:extLst>
      <p:ext uri="{BB962C8B-B14F-4D97-AF65-F5344CB8AC3E}">
        <p14:creationId xmlns:p14="http://schemas.microsoft.com/office/powerpoint/2010/main" val="2749991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3732"/>
          </a:xfrm>
        </p:spPr>
        <p:txBody>
          <a:bodyPr>
            <a:normAutofit/>
          </a:bodyPr>
          <a:lstStyle/>
          <a:p>
            <a:r>
              <a:rPr lang="en-US" sz="2400" dirty="0"/>
              <a:t>C-Weighting is a Closer Match to Actual Aircraft Noise</a:t>
            </a:r>
            <a:br>
              <a:rPr lang="en-US" sz="2400" dirty="0"/>
            </a:br>
            <a:r>
              <a:rPr lang="en-US" sz="2400" dirty="0"/>
              <a:t>&amp; Still UNDERESTIMATES Low Frequency Noise </a:t>
            </a:r>
            <a:br>
              <a:rPr lang="en-US" sz="2400" dirty="0"/>
            </a:br>
            <a:r>
              <a:rPr lang="en-US" sz="1600" dirty="0"/>
              <a:t>Sharp, </a:t>
            </a:r>
            <a:r>
              <a:rPr lang="en-US" sz="1600" dirty="0" err="1"/>
              <a:t>Gurovich</a:t>
            </a:r>
            <a:r>
              <a:rPr lang="en-US" sz="1600" dirty="0"/>
              <a:t>, &amp; Albee, Wyle Acoustics Group, for Noise Abatement Office, SFO, 2001</a:t>
            </a:r>
          </a:p>
        </p:txBody>
      </p:sp>
      <p:pic>
        <p:nvPicPr>
          <p:cNvPr id="3" name="Picture 2"/>
          <p:cNvPicPr>
            <a:picLocks noChangeAspect="1"/>
          </p:cNvPicPr>
          <p:nvPr/>
        </p:nvPicPr>
        <p:blipFill>
          <a:blip r:embed="rId2"/>
          <a:stretch>
            <a:fillRect/>
          </a:stretch>
        </p:blipFill>
        <p:spPr>
          <a:xfrm>
            <a:off x="0" y="1358370"/>
            <a:ext cx="8763864" cy="5499630"/>
          </a:xfrm>
          <a:prstGeom prst="rect">
            <a:avLst/>
          </a:prstGeom>
        </p:spPr>
      </p:pic>
    </p:spTree>
    <p:extLst>
      <p:ext uri="{BB962C8B-B14F-4D97-AF65-F5344CB8AC3E}">
        <p14:creationId xmlns:p14="http://schemas.microsoft.com/office/powerpoint/2010/main" val="1394626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1200" dirty="0"/>
            </a:br>
            <a:r>
              <a:rPr lang="en-US" sz="1800" dirty="0"/>
              <a:t>Why this matters:  </a:t>
            </a:r>
            <a:br>
              <a:rPr lang="en-US" sz="1800" dirty="0"/>
            </a:br>
            <a:r>
              <a:rPr lang="en-US" sz="1800" dirty="0"/>
              <a:t>Airplane engine noise A- &amp; C-Weighted Measurements</a:t>
            </a:r>
            <a:br>
              <a:rPr lang="en-US" sz="1800" dirty="0"/>
            </a:br>
            <a:br>
              <a:rPr lang="en-US" sz="1200" dirty="0"/>
            </a:br>
            <a:r>
              <a:rPr lang="en-US" sz="1200" dirty="0"/>
              <a:t>Sharp, </a:t>
            </a:r>
            <a:r>
              <a:rPr lang="en-US" sz="1200" dirty="0" err="1"/>
              <a:t>Gurovich</a:t>
            </a:r>
            <a:r>
              <a:rPr lang="en-US" sz="1200" dirty="0"/>
              <a:t>, &amp; Albee, Wyle Acoustics Group, for Noise Abatement Office, SFO, 2001</a:t>
            </a:r>
          </a:p>
        </p:txBody>
      </p:sp>
      <p:pic>
        <p:nvPicPr>
          <p:cNvPr id="3" name="Picture 2"/>
          <p:cNvPicPr>
            <a:picLocks noChangeAspect="1"/>
          </p:cNvPicPr>
          <p:nvPr/>
        </p:nvPicPr>
        <p:blipFill>
          <a:blip r:embed="rId2"/>
          <a:stretch>
            <a:fillRect/>
          </a:stretch>
        </p:blipFill>
        <p:spPr>
          <a:xfrm>
            <a:off x="964271" y="915881"/>
            <a:ext cx="7202758" cy="5228824"/>
          </a:xfrm>
          <a:prstGeom prst="rect">
            <a:avLst/>
          </a:prstGeom>
        </p:spPr>
      </p:pic>
    </p:spTree>
    <p:extLst>
      <p:ext uri="{BB962C8B-B14F-4D97-AF65-F5344CB8AC3E}">
        <p14:creationId xmlns:p14="http://schemas.microsoft.com/office/powerpoint/2010/main" val="3432491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a:t>Low Frequency Noise Study</a:t>
            </a:r>
            <a:br>
              <a:rPr lang="en-US" sz="1600" dirty="0"/>
            </a:br>
            <a:r>
              <a:rPr lang="en-US" sz="1600" dirty="0"/>
              <a:t>Partnership for </a:t>
            </a:r>
            <a:r>
              <a:rPr lang="en-US" sz="1600" dirty="0" err="1"/>
              <a:t>AiR</a:t>
            </a:r>
            <a:r>
              <a:rPr lang="en-US" sz="1600" dirty="0"/>
              <a:t> Transportation Noise &amp; Emissions Reduction </a:t>
            </a:r>
            <a:br>
              <a:rPr lang="en-US" sz="1600" dirty="0"/>
            </a:br>
            <a:r>
              <a:rPr lang="en-US" sz="1600" dirty="0"/>
              <a:t> FAA/NASA/Transport Canada</a:t>
            </a:r>
            <a:br>
              <a:rPr lang="en-US" sz="1600" dirty="0"/>
            </a:br>
            <a:r>
              <a:rPr lang="en-US" sz="1600" dirty="0" err="1"/>
              <a:t>Hodgdon</a:t>
            </a:r>
            <a:r>
              <a:rPr lang="en-US" sz="1600" dirty="0"/>
              <a:t>, </a:t>
            </a:r>
            <a:r>
              <a:rPr lang="en-US" sz="1600" dirty="0" err="1"/>
              <a:t>Atchley</a:t>
            </a:r>
            <a:r>
              <a:rPr lang="en-US" sz="1600" dirty="0"/>
              <a:t>, Bernhard</a:t>
            </a:r>
            <a:br>
              <a:rPr lang="en-US" sz="1600" dirty="0"/>
            </a:br>
            <a:r>
              <a:rPr lang="en-US" sz="1600" dirty="0"/>
              <a:t>April, 2007</a:t>
            </a:r>
          </a:p>
        </p:txBody>
      </p:sp>
      <p:pic>
        <p:nvPicPr>
          <p:cNvPr id="4" name="Picture 3"/>
          <p:cNvPicPr>
            <a:picLocks noChangeAspect="1"/>
          </p:cNvPicPr>
          <p:nvPr/>
        </p:nvPicPr>
        <p:blipFill>
          <a:blip r:embed="rId2"/>
          <a:stretch>
            <a:fillRect/>
          </a:stretch>
        </p:blipFill>
        <p:spPr>
          <a:xfrm>
            <a:off x="1600200" y="1625600"/>
            <a:ext cx="5943600" cy="3606800"/>
          </a:xfrm>
          <a:prstGeom prst="rect">
            <a:avLst/>
          </a:prstGeom>
        </p:spPr>
      </p:pic>
    </p:spTree>
    <p:extLst>
      <p:ext uri="{BB962C8B-B14F-4D97-AF65-F5344CB8AC3E}">
        <p14:creationId xmlns:p14="http://schemas.microsoft.com/office/powerpoint/2010/main" val="2491026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400" dirty="0"/>
              <a:t>Low Frequency Noise Study</a:t>
            </a:r>
            <a:br>
              <a:rPr lang="en-US" sz="1400" dirty="0"/>
            </a:br>
            <a:r>
              <a:rPr lang="en-US" sz="1400" dirty="0"/>
              <a:t>Partnership for </a:t>
            </a:r>
            <a:r>
              <a:rPr lang="en-US" sz="1400" dirty="0" err="1"/>
              <a:t>AiR</a:t>
            </a:r>
            <a:r>
              <a:rPr lang="en-US" sz="1400" dirty="0"/>
              <a:t> Transportation Noise &amp; Emissions Reduction </a:t>
            </a:r>
            <a:br>
              <a:rPr lang="en-US" sz="1400" dirty="0"/>
            </a:br>
            <a:r>
              <a:rPr lang="en-US" sz="1400" dirty="0"/>
              <a:t> FAA/NASA/Transport Canada</a:t>
            </a:r>
            <a:br>
              <a:rPr lang="en-US" sz="1400" dirty="0"/>
            </a:br>
            <a:r>
              <a:rPr lang="en-US" sz="1400" dirty="0" err="1"/>
              <a:t>Hodgdon</a:t>
            </a:r>
            <a:r>
              <a:rPr lang="en-US" sz="1400" dirty="0"/>
              <a:t>, </a:t>
            </a:r>
            <a:r>
              <a:rPr lang="en-US" sz="1400" dirty="0" err="1"/>
              <a:t>Atchley</a:t>
            </a:r>
            <a:r>
              <a:rPr lang="en-US" sz="1400" dirty="0"/>
              <a:t>, Bernhard</a:t>
            </a:r>
            <a:br>
              <a:rPr lang="en-US" sz="1400" dirty="0"/>
            </a:br>
            <a:r>
              <a:rPr lang="en-US" sz="1400" dirty="0"/>
              <a:t>April, 2007</a:t>
            </a:r>
          </a:p>
        </p:txBody>
      </p:sp>
      <p:pic>
        <p:nvPicPr>
          <p:cNvPr id="3" name="Picture 2"/>
          <p:cNvPicPr>
            <a:picLocks noChangeAspect="1"/>
          </p:cNvPicPr>
          <p:nvPr/>
        </p:nvPicPr>
        <p:blipFill>
          <a:blip r:embed="rId2"/>
          <a:stretch>
            <a:fillRect/>
          </a:stretch>
        </p:blipFill>
        <p:spPr>
          <a:xfrm>
            <a:off x="1473200" y="1447800"/>
            <a:ext cx="6184900" cy="3962400"/>
          </a:xfrm>
          <a:prstGeom prst="rect">
            <a:avLst/>
          </a:prstGeom>
        </p:spPr>
      </p:pic>
    </p:spTree>
    <p:extLst>
      <p:ext uri="{BB962C8B-B14F-4D97-AF65-F5344CB8AC3E}">
        <p14:creationId xmlns:p14="http://schemas.microsoft.com/office/powerpoint/2010/main" val="1295451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Low Frequency Noise Degrades Differently than Higher Frequencies over Distances</a:t>
            </a:r>
            <a:br>
              <a:rPr lang="en-US" sz="2400" dirty="0"/>
            </a:br>
            <a:r>
              <a:rPr lang="en-US" sz="1200" dirty="0"/>
              <a:t>Sharp, </a:t>
            </a:r>
            <a:r>
              <a:rPr lang="en-US" sz="1200" dirty="0" err="1"/>
              <a:t>Gurovich</a:t>
            </a:r>
            <a:r>
              <a:rPr lang="en-US" sz="1200" dirty="0"/>
              <a:t>, &amp; Albee, Wyle Acoustics Group, for Noise Abatement Office, SFO, 2001</a:t>
            </a:r>
          </a:p>
        </p:txBody>
      </p:sp>
      <p:pic>
        <p:nvPicPr>
          <p:cNvPr id="3" name="Picture 2"/>
          <p:cNvPicPr>
            <a:picLocks noChangeAspect="1"/>
          </p:cNvPicPr>
          <p:nvPr/>
        </p:nvPicPr>
        <p:blipFill>
          <a:blip r:embed="rId3"/>
          <a:stretch>
            <a:fillRect/>
          </a:stretch>
        </p:blipFill>
        <p:spPr>
          <a:xfrm>
            <a:off x="1050332" y="1679660"/>
            <a:ext cx="7030636" cy="5179432"/>
          </a:xfrm>
          <a:prstGeom prst="rect">
            <a:avLst/>
          </a:prstGeom>
        </p:spPr>
      </p:pic>
    </p:spTree>
    <p:extLst>
      <p:ext uri="{BB962C8B-B14F-4D97-AF65-F5344CB8AC3E}">
        <p14:creationId xmlns:p14="http://schemas.microsoft.com/office/powerpoint/2010/main" val="1652648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World Health Organization publication on Community Noise (Berglund et al., 2000) </a:t>
            </a:r>
            <a:br>
              <a:rPr lang="en-US" sz="3200" dirty="0"/>
            </a:br>
            <a:endParaRPr lang="en-US" sz="3200" dirty="0"/>
          </a:p>
        </p:txBody>
      </p:sp>
      <p:sp>
        <p:nvSpPr>
          <p:cNvPr id="3" name="Content Placeholder 2"/>
          <p:cNvSpPr>
            <a:spLocks noGrp="1"/>
          </p:cNvSpPr>
          <p:nvPr>
            <p:ph idx="1"/>
          </p:nvPr>
        </p:nvSpPr>
        <p:spPr/>
        <p:txBody>
          <a:bodyPr>
            <a:normAutofit fontScale="92500"/>
          </a:bodyPr>
          <a:lstStyle/>
          <a:p>
            <a:r>
              <a:rPr lang="en-US" dirty="0"/>
              <a:t>"</a:t>
            </a:r>
            <a:r>
              <a:rPr lang="en-US" dirty="0">
                <a:solidFill>
                  <a:srgbClr val="FF0000"/>
                </a:solidFill>
              </a:rPr>
              <a:t>For noise with a large proportion of low frequency sounds a </a:t>
            </a:r>
            <a:r>
              <a:rPr lang="en-US" b="1" dirty="0">
                <a:solidFill>
                  <a:srgbClr val="FF0000"/>
                </a:solidFill>
              </a:rPr>
              <a:t>still lower guideline (than 30dBA) is recommended</a:t>
            </a:r>
            <a:r>
              <a:rPr lang="en-US" dirty="0"/>
              <a:t>" </a:t>
            </a:r>
          </a:p>
          <a:p>
            <a:r>
              <a:rPr lang="en-US" dirty="0"/>
              <a:t>"It should be noted that a large proportion of low frequency components in a noise may increase considerably the adverse effects on health" </a:t>
            </a:r>
          </a:p>
          <a:p>
            <a:r>
              <a:rPr lang="en-US" dirty="0">
                <a:solidFill>
                  <a:srgbClr val="FF0000"/>
                </a:solidFill>
              </a:rPr>
              <a:t>"The evidence on low frequency noise is sufficiently strong to warrant immediate concern"</a:t>
            </a:r>
            <a:r>
              <a:rPr lang="en-US" dirty="0"/>
              <a:t> </a:t>
            </a:r>
          </a:p>
          <a:p>
            <a:endParaRPr lang="en-US" dirty="0"/>
          </a:p>
        </p:txBody>
      </p:sp>
    </p:spTree>
    <p:extLst>
      <p:ext uri="{BB962C8B-B14F-4D97-AF65-F5344CB8AC3E}">
        <p14:creationId xmlns:p14="http://schemas.microsoft.com/office/powerpoint/2010/main" val="243059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Wyle Acoustics Group to SFO NAO 2001</a:t>
            </a:r>
          </a:p>
        </p:txBody>
      </p:sp>
      <p:sp>
        <p:nvSpPr>
          <p:cNvPr id="3" name="Content Placeholder 2"/>
          <p:cNvSpPr>
            <a:spLocks noGrp="1"/>
          </p:cNvSpPr>
          <p:nvPr>
            <p:ph idx="1"/>
          </p:nvPr>
        </p:nvSpPr>
        <p:spPr/>
        <p:txBody>
          <a:bodyPr/>
          <a:lstStyle/>
          <a:p>
            <a:r>
              <a:rPr lang="en-US" dirty="0"/>
              <a:t>Meteorological effects are the major factor affecting sound propagation over long distances.  Temperature inversions and downwind propagation will increase low-frequency noise levels.</a:t>
            </a:r>
          </a:p>
        </p:txBody>
      </p:sp>
    </p:spTree>
    <p:extLst>
      <p:ext uri="{BB962C8B-B14F-4D97-AF65-F5344CB8AC3E}">
        <p14:creationId xmlns:p14="http://schemas.microsoft.com/office/powerpoint/2010/main" val="3632929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a:t>Low Frequency Noise Study</a:t>
            </a:r>
            <a:br>
              <a:rPr lang="en-US" sz="1600" dirty="0"/>
            </a:br>
            <a:r>
              <a:rPr lang="en-US" sz="1600" dirty="0"/>
              <a:t>Partnership for </a:t>
            </a:r>
            <a:r>
              <a:rPr lang="en-US" sz="1600" dirty="0" err="1"/>
              <a:t>AiR</a:t>
            </a:r>
            <a:r>
              <a:rPr lang="en-US" sz="1600" dirty="0"/>
              <a:t> Transportation Noise &amp; Emissions Reduction </a:t>
            </a:r>
            <a:br>
              <a:rPr lang="en-US" sz="1600" dirty="0"/>
            </a:br>
            <a:r>
              <a:rPr lang="en-US" sz="1600" dirty="0"/>
              <a:t> FAA/NASA/Transport Canada</a:t>
            </a:r>
            <a:br>
              <a:rPr lang="en-US" sz="1600" dirty="0"/>
            </a:br>
            <a:r>
              <a:rPr lang="en-US" sz="1600" dirty="0" err="1"/>
              <a:t>Hodgdon</a:t>
            </a:r>
            <a:r>
              <a:rPr lang="en-US" sz="1600" dirty="0"/>
              <a:t>, </a:t>
            </a:r>
            <a:r>
              <a:rPr lang="en-US" sz="1600" dirty="0" err="1"/>
              <a:t>Atchley</a:t>
            </a:r>
            <a:r>
              <a:rPr lang="en-US" sz="1600" dirty="0"/>
              <a:t>, Bernhard</a:t>
            </a:r>
            <a:br>
              <a:rPr lang="en-US" sz="1600" dirty="0"/>
            </a:br>
            <a:r>
              <a:rPr lang="en-US" sz="1600" dirty="0"/>
              <a:t>April, 2007</a:t>
            </a:r>
          </a:p>
        </p:txBody>
      </p:sp>
      <p:pic>
        <p:nvPicPr>
          <p:cNvPr id="4" name="Picture 3"/>
          <p:cNvPicPr>
            <a:picLocks noChangeAspect="1"/>
          </p:cNvPicPr>
          <p:nvPr/>
        </p:nvPicPr>
        <p:blipFill>
          <a:blip r:embed="rId2"/>
          <a:stretch>
            <a:fillRect/>
          </a:stretch>
        </p:blipFill>
        <p:spPr>
          <a:xfrm>
            <a:off x="1536700" y="1511300"/>
            <a:ext cx="6070600" cy="3822700"/>
          </a:xfrm>
          <a:prstGeom prst="rect">
            <a:avLst/>
          </a:prstGeom>
        </p:spPr>
      </p:pic>
    </p:spTree>
    <p:extLst>
      <p:ext uri="{BB962C8B-B14F-4D97-AF65-F5344CB8AC3E}">
        <p14:creationId xmlns:p14="http://schemas.microsoft.com/office/powerpoint/2010/main" val="106538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We need new data</a:t>
            </a:r>
            <a:br>
              <a:rPr lang="en-US" sz="2400" dirty="0"/>
            </a:br>
            <a:r>
              <a:rPr lang="en-US" sz="2400" dirty="0"/>
              <a:t>We can’t convert A- weighted data to C-weighted data</a:t>
            </a:r>
          </a:p>
        </p:txBody>
      </p:sp>
      <p:sp>
        <p:nvSpPr>
          <p:cNvPr id="3" name="Content Placeholder 2"/>
          <p:cNvSpPr>
            <a:spLocks noGrp="1"/>
          </p:cNvSpPr>
          <p:nvPr>
            <p:ph idx="1"/>
          </p:nvPr>
        </p:nvSpPr>
        <p:spPr/>
        <p:txBody>
          <a:bodyPr>
            <a:normAutofit fontScale="70000" lnSpcReduction="20000"/>
          </a:bodyPr>
          <a:lstStyle/>
          <a:p>
            <a:pPr marL="0" indent="0">
              <a:buNone/>
            </a:pPr>
            <a:endParaRPr lang="en-US" b="1" dirty="0"/>
          </a:p>
          <a:p>
            <a:r>
              <a:rPr lang="en-US" sz="3400" dirty="0"/>
              <a:t>Comparing </a:t>
            </a:r>
            <a:r>
              <a:rPr lang="en-US" sz="3400" dirty="0" err="1"/>
              <a:t>dBSPL</a:t>
            </a:r>
            <a:r>
              <a:rPr lang="en-US" sz="3400" dirty="0"/>
              <a:t> and </a:t>
            </a:r>
            <a:r>
              <a:rPr lang="en-US" sz="3400" dirty="0" err="1"/>
              <a:t>dBA</a:t>
            </a:r>
            <a:r>
              <a:rPr lang="en-US" sz="3400" dirty="0"/>
              <a:t> or </a:t>
            </a:r>
            <a:r>
              <a:rPr lang="en-US" sz="3400" dirty="0" err="1"/>
              <a:t>dBC</a:t>
            </a:r>
            <a:r>
              <a:rPr lang="en-US" sz="3400" dirty="0"/>
              <a:t>:</a:t>
            </a:r>
          </a:p>
          <a:p>
            <a:r>
              <a:rPr lang="en-US" sz="3400" dirty="0"/>
              <a:t>There is no conversion formula for measured </a:t>
            </a:r>
            <a:r>
              <a:rPr lang="en-US" sz="3400" dirty="0" err="1"/>
              <a:t>dBA</a:t>
            </a:r>
            <a:r>
              <a:rPr lang="en-US" sz="3400" dirty="0"/>
              <a:t> or </a:t>
            </a:r>
            <a:r>
              <a:rPr lang="en-US" sz="3400" dirty="0" err="1"/>
              <a:t>dBC</a:t>
            </a:r>
            <a:r>
              <a:rPr lang="en-US" sz="3400" dirty="0"/>
              <a:t> values to sound pressure level </a:t>
            </a:r>
            <a:r>
              <a:rPr lang="en-US" sz="3400" dirty="0" err="1"/>
              <a:t>dBSPL</a:t>
            </a:r>
            <a:r>
              <a:rPr lang="en-US" sz="3400" dirty="0"/>
              <a:t> or vice versa.  That is only possible measuring one single frequency.</a:t>
            </a:r>
          </a:p>
          <a:p>
            <a:pPr marL="0" indent="0">
              <a:buNone/>
            </a:pPr>
            <a:endParaRPr lang="en-US" sz="3400" dirty="0"/>
          </a:p>
          <a:p>
            <a:r>
              <a:rPr lang="en-US" sz="3400" dirty="0"/>
              <a:t>No </a:t>
            </a:r>
            <a:r>
              <a:rPr lang="en-US" sz="3400" dirty="0" err="1"/>
              <a:t>dBC</a:t>
            </a:r>
            <a:r>
              <a:rPr lang="en-US" sz="3400" dirty="0"/>
              <a:t> measured values can be converted to </a:t>
            </a:r>
            <a:r>
              <a:rPr lang="en-US" sz="3400" dirty="0" err="1"/>
              <a:t>dBA</a:t>
            </a:r>
            <a:r>
              <a:rPr lang="en-US" sz="3400" dirty="0"/>
              <a:t> values.</a:t>
            </a:r>
          </a:p>
          <a:p>
            <a:r>
              <a:rPr lang="en-US" sz="3400" dirty="0"/>
              <a:t>The frequency composition of the signal is not known.</a:t>
            </a:r>
          </a:p>
          <a:p>
            <a:r>
              <a:rPr lang="en-US" sz="3400" dirty="0"/>
              <a:t>The weighted sound level is neither a physiological nor a</a:t>
            </a:r>
          </a:p>
          <a:p>
            <a:r>
              <a:rPr lang="en-US" sz="3400" dirty="0"/>
              <a:t>physical parameter.</a:t>
            </a:r>
            <a:r>
              <a:rPr lang="en-US" b="1" dirty="0"/>
              <a:t>	</a:t>
            </a:r>
          </a:p>
          <a:p>
            <a:endParaRPr lang="en-US" b="1" dirty="0"/>
          </a:p>
          <a:p>
            <a:r>
              <a:rPr lang="en-US" dirty="0"/>
              <a:t>http://</a:t>
            </a:r>
            <a:r>
              <a:rPr lang="en-US" dirty="0" err="1"/>
              <a:t>www.sengpielaudio.com</a:t>
            </a:r>
            <a:r>
              <a:rPr lang="en-US" dirty="0"/>
              <a:t>/</a:t>
            </a:r>
            <a:r>
              <a:rPr lang="en-US" dirty="0" err="1"/>
              <a:t>TableOfSoundPressureLevels.htm</a:t>
            </a:r>
            <a:endParaRPr lang="en-US" b="1" dirty="0"/>
          </a:p>
          <a:p>
            <a:endParaRPr lang="en-US" b="1" dirty="0"/>
          </a:p>
          <a:p>
            <a:endParaRPr lang="en-US" dirty="0"/>
          </a:p>
        </p:txBody>
      </p:sp>
    </p:spTree>
    <p:extLst>
      <p:ext uri="{BB962C8B-B14F-4D97-AF65-F5344CB8AC3E}">
        <p14:creationId xmlns:p14="http://schemas.microsoft.com/office/powerpoint/2010/main" val="325356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EPA Decided in 1973</a:t>
            </a:r>
          </a:p>
        </p:txBody>
      </p:sp>
      <p:sp>
        <p:nvSpPr>
          <p:cNvPr id="3" name="Content Placeholder 2"/>
          <p:cNvSpPr>
            <a:spLocks noGrp="1"/>
          </p:cNvSpPr>
          <p:nvPr>
            <p:ph idx="1"/>
          </p:nvPr>
        </p:nvSpPr>
        <p:spPr/>
        <p:txBody>
          <a:bodyPr>
            <a:normAutofit fontScale="92500" lnSpcReduction="10000"/>
          </a:bodyPr>
          <a:lstStyle/>
          <a:p>
            <a:pPr lvl="1"/>
            <a:r>
              <a:rPr lang="en-US" dirty="0"/>
              <a:t>“To perform such analysis, </a:t>
            </a:r>
            <a:r>
              <a:rPr lang="en-US" dirty="0">
                <a:solidFill>
                  <a:srgbClr val="FF0000"/>
                </a:solidFill>
              </a:rPr>
              <a:t>especially for time varying sounds, requires a very complex set of equipment.  A frequency-weighted sound pressure level, on the other hand, is a one-number measure of noise that can be obtained with simple equipment</a:t>
            </a:r>
            <a:r>
              <a:rPr lang="en-US" dirty="0"/>
              <a:t>….  Although </a:t>
            </a:r>
            <a:r>
              <a:rPr lang="en-US" dirty="0">
                <a:solidFill>
                  <a:srgbClr val="FF0000"/>
                </a:solidFill>
              </a:rPr>
              <a:t>this approach is </a:t>
            </a:r>
            <a:r>
              <a:rPr lang="en-US" b="1" dirty="0">
                <a:solidFill>
                  <a:srgbClr val="FF0000"/>
                </a:solidFill>
              </a:rPr>
              <a:t>not satisfactory for detailed analysis </a:t>
            </a:r>
            <a:r>
              <a:rPr lang="en-US" dirty="0">
                <a:solidFill>
                  <a:srgbClr val="FF0000"/>
                </a:solidFill>
              </a:rPr>
              <a:t>for engineering noise control</a:t>
            </a:r>
            <a:r>
              <a:rPr lang="en-US" dirty="0"/>
              <a:t>, it provides a </a:t>
            </a:r>
            <a:r>
              <a:rPr lang="en-US" dirty="0">
                <a:solidFill>
                  <a:srgbClr val="0000FF"/>
                </a:solidFill>
              </a:rPr>
              <a:t>satisfactory description of noise from a response viewpoint within the accuracy reasonable for community noise-evaluations</a:t>
            </a:r>
            <a:r>
              <a:rPr lang="en-US" dirty="0"/>
              <a:t>.”  p. 3</a:t>
            </a:r>
          </a:p>
          <a:p>
            <a:pPr lvl="1"/>
            <a:r>
              <a:rPr lang="en-US" sz="1300" dirty="0"/>
              <a:t>Impact Characterization of Noise Including Implications of Identifying and Achieving Levels of Cumulative Noise Exposure  ; EPA  Aircraft/Airport Noise Study 27 July 1973   </a:t>
            </a:r>
          </a:p>
          <a:p>
            <a:pPr lvl="1"/>
            <a:r>
              <a:rPr lang="en-US" sz="1300" dirty="0"/>
              <a:t>http://</a:t>
            </a:r>
            <a:r>
              <a:rPr lang="en-US" sz="1300" dirty="0" err="1"/>
              <a:t>nepis.epa.gov</a:t>
            </a:r>
            <a:r>
              <a:rPr lang="en-US" sz="1300" dirty="0"/>
              <a:t>/Exe/</a:t>
            </a:r>
            <a:r>
              <a:rPr lang="en-US" sz="1300" dirty="0" err="1"/>
              <a:t>ZyPDF.cgi</a:t>
            </a:r>
            <a:r>
              <a:rPr lang="en-US" sz="1300" dirty="0"/>
              <a:t>/9101DPQN.PDF?Dockey=9101DPQN.PDF</a:t>
            </a:r>
          </a:p>
          <a:p>
            <a:endParaRPr lang="en-US" dirty="0"/>
          </a:p>
        </p:txBody>
      </p:sp>
    </p:spTree>
    <p:extLst>
      <p:ext uri="{BB962C8B-B14F-4D97-AF65-F5344CB8AC3E}">
        <p14:creationId xmlns:p14="http://schemas.microsoft.com/office/powerpoint/2010/main" val="3993246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http://</a:t>
            </a:r>
            <a:r>
              <a:rPr lang="en-US" sz="2400" dirty="0" err="1"/>
              <a:t>www.prosoundweb.com</a:t>
            </a:r>
            <a:r>
              <a:rPr lang="en-US" sz="2400" dirty="0"/>
              <a:t>/article/print/</a:t>
            </a:r>
            <a:r>
              <a:rPr lang="en-US" sz="2400" dirty="0" err="1"/>
              <a:t>sound_level_meters_the_primer_what_how_why_techniques_more</a:t>
            </a:r>
            <a:endParaRPr lang="en-US" sz="2400" dirty="0"/>
          </a:p>
        </p:txBody>
      </p:sp>
      <p:pic>
        <p:nvPicPr>
          <p:cNvPr id="4" name="Picture 3"/>
          <p:cNvPicPr>
            <a:picLocks noChangeAspect="1"/>
          </p:cNvPicPr>
          <p:nvPr/>
        </p:nvPicPr>
        <p:blipFill>
          <a:blip r:embed="rId2"/>
          <a:stretch>
            <a:fillRect/>
          </a:stretch>
        </p:blipFill>
        <p:spPr>
          <a:xfrm>
            <a:off x="1676400" y="1562100"/>
            <a:ext cx="5791200" cy="3721100"/>
          </a:xfrm>
          <a:prstGeom prst="rect">
            <a:avLst/>
          </a:prstGeom>
        </p:spPr>
      </p:pic>
    </p:spTree>
    <p:extLst>
      <p:ext uri="{BB962C8B-B14F-4D97-AF65-F5344CB8AC3E}">
        <p14:creationId xmlns:p14="http://schemas.microsoft.com/office/powerpoint/2010/main" val="2661872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Communicate to Congressional Representatives</a:t>
            </a:r>
          </a:p>
        </p:txBody>
      </p:sp>
      <p:sp>
        <p:nvSpPr>
          <p:cNvPr id="3" name="Content Placeholder 2"/>
          <p:cNvSpPr>
            <a:spLocks noGrp="1"/>
          </p:cNvSpPr>
          <p:nvPr>
            <p:ph idx="1"/>
          </p:nvPr>
        </p:nvSpPr>
        <p:spPr/>
        <p:txBody>
          <a:bodyPr>
            <a:normAutofit fontScale="55000" lnSpcReduction="20000"/>
          </a:bodyPr>
          <a:lstStyle/>
          <a:p>
            <a:pPr marL="514350" indent="-514350">
              <a:buAutoNum type="arabicPeriod"/>
            </a:pPr>
            <a:endParaRPr lang="en-US" dirty="0"/>
          </a:p>
          <a:p>
            <a:pPr marL="514350" indent="-514350">
              <a:buAutoNum type="arabicPeriod"/>
            </a:pPr>
            <a:endParaRPr lang="en-US" dirty="0"/>
          </a:p>
          <a:p>
            <a:pPr marL="0" indent="0">
              <a:buNone/>
            </a:pPr>
            <a:r>
              <a:rPr lang="en-US" dirty="0"/>
              <a:t>1.	Require full spectral analysis of </a:t>
            </a:r>
            <a:r>
              <a:rPr lang="en-US" dirty="0" err="1"/>
              <a:t>overflights</a:t>
            </a:r>
            <a:r>
              <a:rPr lang="en-US" dirty="0"/>
              <a:t>, including by airplane model and 		speed, meteorological conditions, and topography.</a:t>
            </a:r>
          </a:p>
          <a:p>
            <a:pPr marL="514350" indent="-514350">
              <a:buAutoNum type="arabicPeriod" startAt="2"/>
            </a:pPr>
            <a:r>
              <a:rPr lang="en-US" dirty="0"/>
              <a:t>In the interim, follow recommendations of EPA to use more modern data gathering and analysis, and the WHO, Wyle Report, and FAA/</a:t>
            </a:r>
            <a:r>
              <a:rPr lang="en-US" dirty="0" err="1"/>
              <a:t>Hodgdon</a:t>
            </a:r>
            <a:r>
              <a:rPr lang="en-US" dirty="0"/>
              <a:t> report to use C-weighted measurements of noise.</a:t>
            </a:r>
          </a:p>
          <a:p>
            <a:pPr marL="514350" indent="-514350">
              <a:buAutoNum type="arabicPeriod" startAt="2"/>
            </a:pPr>
            <a:r>
              <a:rPr lang="en-US" dirty="0"/>
              <a:t>Even though C-weighting will likely show higher decibel impacts in the community, do</a:t>
            </a:r>
            <a:r>
              <a:rPr lang="en-US" b="1" dirty="0"/>
              <a:t> not </a:t>
            </a:r>
            <a:r>
              <a:rPr lang="en-US" dirty="0"/>
              <a:t>raise allowed decibel levels to “compensate” for this.</a:t>
            </a:r>
          </a:p>
          <a:p>
            <a:pPr marL="514350" indent="-514350">
              <a:buAutoNum type="arabicPeriod" startAt="3"/>
            </a:pPr>
            <a:r>
              <a:rPr lang="en-US" dirty="0"/>
              <a:t>Discontinue day/night averages for determining noise impacts on communities.  Use actual C-weighted discrete events </a:t>
            </a:r>
            <a:r>
              <a:rPr lang="en-US" dirty="0" err="1"/>
              <a:t>overflight</a:t>
            </a:r>
            <a:r>
              <a:rPr lang="en-US" dirty="0"/>
              <a:t> data to determine noise impacts on communities</a:t>
            </a:r>
          </a:p>
          <a:p>
            <a:pPr marL="514350" indent="-514350">
              <a:buAutoNum type="arabicPeriod" startAt="4"/>
            </a:pPr>
            <a:r>
              <a:rPr lang="en-US" dirty="0"/>
              <a:t>Integrate C-weighted noise measurements with scientific findings of effects of noise on health and education, including, but not limited to effects of mid- and low-frequency noise from aircraft </a:t>
            </a:r>
            <a:r>
              <a:rPr lang="en-US" dirty="0" err="1"/>
              <a:t>overflights</a:t>
            </a:r>
            <a:r>
              <a:rPr lang="en-US" dirty="0"/>
              <a:t>.</a:t>
            </a:r>
          </a:p>
          <a:p>
            <a:pPr marL="514350" indent="-514350">
              <a:buAutoNum type="arabicPeriod" startAt="5"/>
            </a:pPr>
            <a:r>
              <a:rPr lang="en-US" dirty="0"/>
              <a:t>Until noise is accurately measured and airspace is appropriately reconfigured, prohibit increase in total number of flights and more stringently restrict nighttime flights.</a:t>
            </a:r>
          </a:p>
          <a:p>
            <a:pPr marL="514350" indent="-514350">
              <a:buAutoNum type="arabicPeriod" startAt="5"/>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40316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a:t>
            </a:r>
            <a:r>
              <a:rPr lang="en-US" dirty="0" err="1"/>
              <a:t>airportnoiselaw.org</a:t>
            </a:r>
            <a:r>
              <a:rPr lang="en-US" dirty="0"/>
              <a:t>/rs20531.html</a:t>
            </a:r>
          </a:p>
        </p:txBody>
      </p:sp>
      <p:sp>
        <p:nvSpPr>
          <p:cNvPr id="3" name="Content Placeholder 2"/>
          <p:cNvSpPr>
            <a:spLocks noGrp="1"/>
          </p:cNvSpPr>
          <p:nvPr>
            <p:ph idx="1"/>
          </p:nvPr>
        </p:nvSpPr>
        <p:spPr/>
        <p:txBody>
          <a:bodyPr>
            <a:normAutofit fontScale="40000" lnSpcReduction="20000"/>
          </a:bodyPr>
          <a:lstStyle/>
          <a:p>
            <a:r>
              <a:rPr lang="en-US" b="1" dirty="0"/>
              <a:t>Congressional Research Service</a:t>
            </a:r>
          </a:p>
          <a:p>
            <a:r>
              <a:rPr lang="en-US" b="1" dirty="0"/>
              <a:t>Report for Congress</a:t>
            </a:r>
          </a:p>
          <a:p>
            <a:r>
              <a:rPr lang="en-US" b="1" dirty="0"/>
              <a:t>RS20531</a:t>
            </a:r>
            <a:endParaRPr lang="en-US" dirty="0"/>
          </a:p>
          <a:p>
            <a:endParaRPr lang="en-US" dirty="0"/>
          </a:p>
          <a:p>
            <a:r>
              <a:rPr lang="en-US" b="1" dirty="0"/>
              <a:t>Noise Abatement and Control:</a:t>
            </a:r>
          </a:p>
          <a:p>
            <a:r>
              <a:rPr lang="en-US" b="1" dirty="0"/>
              <a:t>An Overview of Federal Standards and Regulations</a:t>
            </a:r>
          </a:p>
          <a:p>
            <a:r>
              <a:rPr lang="en-US" b="1" dirty="0"/>
              <a:t>David M. Bearden</a:t>
            </a:r>
          </a:p>
          <a:p>
            <a:r>
              <a:rPr lang="en-US" b="1" dirty="0"/>
              <a:t>Environmental Information Analyst</a:t>
            </a:r>
          </a:p>
          <a:p>
            <a:r>
              <a:rPr lang="en-US" b="1" dirty="0"/>
              <a:t>Resources, Science, and Industry Division</a:t>
            </a:r>
            <a:endParaRPr lang="en-US" dirty="0"/>
          </a:p>
          <a:p>
            <a:r>
              <a:rPr lang="en-US" b="1" dirty="0"/>
              <a:t>Updated April 7, 2000</a:t>
            </a:r>
            <a:endParaRPr lang="en-US" dirty="0"/>
          </a:p>
          <a:p>
            <a:endParaRPr lang="en-US" dirty="0"/>
          </a:p>
          <a:p>
            <a:r>
              <a:rPr lang="en-US" dirty="0"/>
              <a:t>In addition to the above legislation regarding aircraft noise, one bill was introduced in the first session of the 106</a:t>
            </a:r>
            <a:r>
              <a:rPr lang="en-US" baseline="30000" dirty="0"/>
              <a:t>th</a:t>
            </a:r>
            <a:r>
              <a:rPr lang="en-US" dirty="0"/>
              <a:t> Congress that would reestablish EPA's Office of Noise Abatement and Control. Representative Nita Lowey introduced the Quiet Communities Act of 1999 (H.R. 2702) on August 4,1999. It would authorize $21 million annually from FY2000 to FY2004 to support the activities of an Office of Noise Abatement and Control. The reestablished office would emphasize noise abatement approaches that rely on state and local involvement, market incentives, and coordination between the public and private sectors. The primary functions of the office would be to provide states with technical assistance and grants to develop noise control programs and to conduct research and disseminate information on the effects of noise on human health. The bill also includes a provision that would direct EPA to study the Federal Aviation Administration's selection of methodologies used to measure noise, the level at which airport noise affects human health, and the effectiveness of current noise control programs at airports across the nation. EPA would be required to complete this study within 24 months of enactment and recommend new measures that would reduce the impacts of such noise on surrounding communities.</a:t>
            </a:r>
          </a:p>
        </p:txBody>
      </p:sp>
    </p:spTree>
    <p:extLst>
      <p:ext uri="{BB962C8B-B14F-4D97-AF65-F5344CB8AC3E}">
        <p14:creationId xmlns:p14="http://schemas.microsoft.com/office/powerpoint/2010/main" val="712126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Aircraft Noise Metrics</a:t>
            </a:r>
          </a:p>
        </p:txBody>
      </p:sp>
      <p:sp>
        <p:nvSpPr>
          <p:cNvPr id="4" name="Content Placeholder 3"/>
          <p:cNvSpPr>
            <a:spLocks noGrp="1"/>
          </p:cNvSpPr>
          <p:nvPr>
            <p:ph idx="1"/>
          </p:nvPr>
        </p:nvSpPr>
        <p:spPr/>
        <p:txBody>
          <a:bodyPr>
            <a:normAutofit lnSpcReduction="10000"/>
          </a:bodyPr>
          <a:lstStyle/>
          <a:p>
            <a:pPr marL="0" indent="0" algn="ctr">
              <a:buNone/>
            </a:pPr>
            <a:r>
              <a:rPr lang="en-US" dirty="0">
                <a:solidFill>
                  <a:schemeClr val="bg1">
                    <a:lumMod val="50000"/>
                  </a:schemeClr>
                </a:solidFill>
              </a:rPr>
              <a:t>Aircraft Noise </a:t>
            </a:r>
          </a:p>
          <a:p>
            <a:pPr marL="0" indent="0" algn="ctr">
              <a:buNone/>
            </a:pPr>
            <a:r>
              <a:rPr lang="en-US" dirty="0">
                <a:solidFill>
                  <a:schemeClr val="bg1">
                    <a:lumMod val="50000"/>
                  </a:schemeClr>
                </a:solidFill>
              </a:rPr>
              <a:t>is the </a:t>
            </a:r>
          </a:p>
          <a:p>
            <a:pPr marL="0" indent="0" algn="ctr">
              <a:buNone/>
            </a:pPr>
            <a:r>
              <a:rPr lang="en-US" dirty="0">
                <a:solidFill>
                  <a:schemeClr val="bg1">
                    <a:lumMod val="50000"/>
                  </a:schemeClr>
                </a:solidFill>
              </a:rPr>
              <a:t>New Secondhand Smoke</a:t>
            </a:r>
          </a:p>
          <a:p>
            <a:pPr marL="0" indent="0" algn="ctr">
              <a:buNone/>
            </a:pPr>
            <a:endParaRPr lang="en-US" dirty="0"/>
          </a:p>
          <a:p>
            <a:pPr marL="0" indent="0" algn="ctr">
              <a:buNone/>
            </a:pPr>
            <a:r>
              <a:rPr lang="en-US" sz="2000" dirty="0"/>
              <a:t>Information in this PowerPoint presentation</a:t>
            </a:r>
          </a:p>
          <a:p>
            <a:pPr marL="0" indent="0" algn="ctr">
              <a:buNone/>
            </a:pPr>
            <a:r>
              <a:rPr lang="en-US" sz="2000" dirty="0"/>
              <a:t>Organized by</a:t>
            </a:r>
          </a:p>
          <a:p>
            <a:pPr marL="0" indent="0" algn="ctr">
              <a:buNone/>
            </a:pPr>
            <a:r>
              <a:rPr lang="en-US" sz="2000" dirty="0"/>
              <a:t>Teresa Bailey, PhD, PhD</a:t>
            </a:r>
          </a:p>
          <a:p>
            <a:pPr marL="0" indent="0" algn="ctr">
              <a:buNone/>
            </a:pPr>
            <a:r>
              <a:rPr lang="en-US" sz="2000" dirty="0"/>
              <a:t>Some of this information is copyrighted </a:t>
            </a:r>
          </a:p>
          <a:p>
            <a:pPr marL="0" indent="0" algn="ctr">
              <a:buNone/>
            </a:pPr>
            <a:r>
              <a:rPr lang="en-US" sz="2000" dirty="0"/>
              <a:t>It is presented for informational/educational purposes only</a:t>
            </a:r>
          </a:p>
          <a:p>
            <a:pPr marL="0" indent="0" algn="ctr">
              <a:buNone/>
            </a:pPr>
            <a:r>
              <a:rPr lang="en-US" sz="2000" dirty="0"/>
              <a:t>Please respect copyrights and keep citations and source information linked</a:t>
            </a:r>
          </a:p>
          <a:p>
            <a:pPr marL="0" indent="0" algn="ctr">
              <a:buNone/>
            </a:pPr>
            <a:r>
              <a:rPr lang="en-US" sz="2000" dirty="0"/>
              <a:t>to the information it presents</a:t>
            </a:r>
          </a:p>
        </p:txBody>
      </p:sp>
    </p:spTree>
    <p:extLst>
      <p:ext uri="{BB962C8B-B14F-4D97-AF65-F5344CB8AC3E}">
        <p14:creationId xmlns:p14="http://schemas.microsoft.com/office/powerpoint/2010/main" val="198014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EPA Decided in 1973</a:t>
            </a:r>
          </a:p>
        </p:txBody>
      </p:sp>
      <p:sp>
        <p:nvSpPr>
          <p:cNvPr id="3" name="Content Placeholder 2"/>
          <p:cNvSpPr>
            <a:spLocks noGrp="1"/>
          </p:cNvSpPr>
          <p:nvPr>
            <p:ph idx="1"/>
          </p:nvPr>
        </p:nvSpPr>
        <p:spPr/>
        <p:txBody>
          <a:bodyPr>
            <a:normAutofit/>
          </a:bodyPr>
          <a:lstStyle/>
          <a:p>
            <a:r>
              <a:rPr lang="en-US" dirty="0"/>
              <a:t>“One difficulty in the use of the A-…weighted sound level is that psychoacoustic judgment data indicate that effects of tonal components are sometimes </a:t>
            </a:r>
            <a:r>
              <a:rPr lang="en-US" dirty="0">
                <a:solidFill>
                  <a:srgbClr val="FF0000"/>
                </a:solidFill>
              </a:rPr>
              <a:t>not adequately accounted for by a simple sound level</a:t>
            </a:r>
            <a:r>
              <a:rPr lang="en-US" dirty="0"/>
              <a:t>.”  p. 4</a:t>
            </a:r>
          </a:p>
          <a:p>
            <a:endParaRPr lang="en-US" dirty="0"/>
          </a:p>
          <a:p>
            <a:pPr lvl="1"/>
            <a:r>
              <a:rPr lang="en-US" sz="1300" dirty="0"/>
              <a:t>Impact Characterization of Noise Including Implications of Identifying and Achieving Levels of Cumulative Noise Exposure  ; EPA  Aircraft/Airport Noise Study 27 July 1973   </a:t>
            </a:r>
          </a:p>
          <a:p>
            <a:pPr lvl="1"/>
            <a:r>
              <a:rPr lang="en-US" sz="1300" dirty="0"/>
              <a:t>http://</a:t>
            </a:r>
            <a:r>
              <a:rPr lang="en-US" sz="1300" dirty="0" err="1"/>
              <a:t>nepis.epa.gov</a:t>
            </a:r>
            <a:r>
              <a:rPr lang="en-US" sz="1300" dirty="0"/>
              <a:t>/Exe/</a:t>
            </a:r>
            <a:r>
              <a:rPr lang="en-US" sz="1300" dirty="0" err="1"/>
              <a:t>ZyPDF.cgi</a:t>
            </a:r>
            <a:r>
              <a:rPr lang="en-US" sz="1300" dirty="0"/>
              <a:t>/9101DPQN.PDF</a:t>
            </a:r>
            <a:r>
              <a:rPr lang="en-US" sz="1200" dirty="0"/>
              <a:t>?Dockey=9101DPQN.PDF</a:t>
            </a:r>
          </a:p>
          <a:p>
            <a:pPr lvl="1"/>
            <a:endParaRPr lang="en-US" dirty="0"/>
          </a:p>
        </p:txBody>
      </p:sp>
    </p:spTree>
    <p:extLst>
      <p:ext uri="{BB962C8B-B14F-4D97-AF65-F5344CB8AC3E}">
        <p14:creationId xmlns:p14="http://schemas.microsoft.com/office/powerpoint/2010/main" val="302534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EPA Decided in 1973</a:t>
            </a:r>
          </a:p>
        </p:txBody>
      </p:sp>
      <p:sp>
        <p:nvSpPr>
          <p:cNvPr id="3" name="Content Placeholder 2"/>
          <p:cNvSpPr>
            <a:spLocks noGrp="1"/>
          </p:cNvSpPr>
          <p:nvPr>
            <p:ph idx="1"/>
          </p:nvPr>
        </p:nvSpPr>
        <p:spPr/>
        <p:txBody>
          <a:bodyPr>
            <a:normAutofit fontScale="85000" lnSpcReduction="20000"/>
          </a:bodyPr>
          <a:lstStyle/>
          <a:p>
            <a:r>
              <a:rPr lang="en-US" dirty="0"/>
              <a:t>“An outdoor </a:t>
            </a:r>
            <a:r>
              <a:rPr lang="en-US" dirty="0" err="1"/>
              <a:t>Ldn</a:t>
            </a:r>
            <a:r>
              <a:rPr lang="en-US" dirty="0"/>
              <a:t> of approximately 60 dB or less is required in order that </a:t>
            </a:r>
            <a:r>
              <a:rPr lang="en-US" dirty="0">
                <a:solidFill>
                  <a:srgbClr val="FF0000"/>
                </a:solidFill>
              </a:rPr>
              <a:t>no more than 23% of the population exposed to noise would be individually highly annoyed</a:t>
            </a:r>
            <a:r>
              <a:rPr lang="en-US" dirty="0"/>
              <a:t>….  It therefore appears reasonable to propose an </a:t>
            </a:r>
            <a:r>
              <a:rPr lang="en-US" dirty="0" err="1"/>
              <a:t>Ldn</a:t>
            </a:r>
            <a:r>
              <a:rPr lang="en-US" dirty="0"/>
              <a:t> of 55 to 60 dB as the long range goal for maximum </a:t>
            </a:r>
            <a:r>
              <a:rPr lang="en-US" dirty="0" err="1"/>
              <a:t>permissable</a:t>
            </a:r>
            <a:r>
              <a:rPr lang="en-US" dirty="0"/>
              <a:t> average </a:t>
            </a:r>
            <a:r>
              <a:rPr lang="en-US" dirty="0">
                <a:solidFill>
                  <a:srgbClr val="FF0000"/>
                </a:solidFill>
              </a:rPr>
              <a:t>sound level with respect to health and welfare.  (Note that this level is not considered optimum, merely the upper limit of permissibility.  No endorsement is intended of degradation of existing areas having a lower noise level.)”</a:t>
            </a:r>
            <a:r>
              <a:rPr lang="en-US" dirty="0"/>
              <a:t> p. 43</a:t>
            </a:r>
          </a:p>
          <a:p>
            <a:pPr lvl="1"/>
            <a:r>
              <a:rPr lang="en-US" sz="1300" dirty="0"/>
              <a:t>Impact Characterization of Noise Including Implications of Identifying and Achieving Levels of Cumulative Noise Exposure  ; EPA  Aircraft/Airport Noise Study 27 July 1973   </a:t>
            </a:r>
          </a:p>
          <a:p>
            <a:pPr lvl="1"/>
            <a:r>
              <a:rPr lang="en-US" sz="1300" dirty="0"/>
              <a:t>http://</a:t>
            </a:r>
            <a:r>
              <a:rPr lang="en-US" sz="1300" dirty="0" err="1"/>
              <a:t>nepis.epa.gov</a:t>
            </a:r>
            <a:r>
              <a:rPr lang="en-US" sz="1300" dirty="0"/>
              <a:t>/Exe/</a:t>
            </a:r>
            <a:r>
              <a:rPr lang="en-US" sz="1300" dirty="0" err="1"/>
              <a:t>ZyPDF.cgi</a:t>
            </a:r>
            <a:r>
              <a:rPr lang="en-US" sz="1300" dirty="0"/>
              <a:t>/9101DPQN.PDF?Dockey=9101DPQN.PDF</a:t>
            </a:r>
          </a:p>
          <a:p>
            <a:endParaRPr lang="en-US" dirty="0"/>
          </a:p>
          <a:p>
            <a:endParaRPr lang="en-US" dirty="0"/>
          </a:p>
        </p:txBody>
      </p:sp>
    </p:spTree>
    <p:extLst>
      <p:ext uri="{BB962C8B-B14F-4D97-AF65-F5344CB8AC3E}">
        <p14:creationId xmlns:p14="http://schemas.microsoft.com/office/powerpoint/2010/main" val="99154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Definitions</a:t>
            </a:r>
          </a:p>
        </p:txBody>
      </p:sp>
      <p:sp>
        <p:nvSpPr>
          <p:cNvPr id="3" name="Content Placeholder 2"/>
          <p:cNvSpPr>
            <a:spLocks noGrp="1"/>
          </p:cNvSpPr>
          <p:nvPr>
            <p:ph idx="1"/>
          </p:nvPr>
        </p:nvSpPr>
        <p:spPr/>
        <p:txBody>
          <a:bodyPr>
            <a:normAutofit fontScale="92500" lnSpcReduction="20000"/>
          </a:bodyPr>
          <a:lstStyle/>
          <a:p>
            <a:r>
              <a:rPr lang="en-US" dirty="0"/>
              <a:t>Average Level: “The average does </a:t>
            </a:r>
            <a:r>
              <a:rPr lang="en-US" u="sng" dirty="0">
                <a:solidFill>
                  <a:srgbClr val="FF0000"/>
                </a:solidFill>
              </a:rPr>
              <a:t>not</a:t>
            </a:r>
            <a:r>
              <a:rPr lang="en-US" dirty="0"/>
              <a:t> include any sound below the threshold.”  </a:t>
            </a:r>
            <a:r>
              <a:rPr lang="en-US" dirty="0">
                <a:solidFill>
                  <a:srgbClr val="FF0000"/>
                </a:solidFill>
              </a:rPr>
              <a:t>!!!</a:t>
            </a:r>
          </a:p>
          <a:p>
            <a:pPr lvl="1"/>
            <a:r>
              <a:rPr lang="en-US" dirty="0"/>
              <a:t>Example: threshold set to 80dB, and exchange or doubling rate is 5dB.  In 1-hour noise measurement in office where A-weighted sound level was 50-70 </a:t>
            </a:r>
            <a:r>
              <a:rPr lang="en-US" dirty="0" err="1"/>
              <a:t>dB.</a:t>
            </a:r>
            <a:r>
              <a:rPr lang="en-US" dirty="0"/>
              <a:t>  If the sound never exceeded 70, there would be </a:t>
            </a:r>
            <a:r>
              <a:rPr lang="en-US" dirty="0">
                <a:solidFill>
                  <a:srgbClr val="FF0000"/>
                </a:solidFill>
              </a:rPr>
              <a:t>no reading</a:t>
            </a:r>
            <a:r>
              <a:rPr lang="en-US" dirty="0"/>
              <a:t>.  If the sound were exceeded for a few seconds due to a telephone ringing, </a:t>
            </a:r>
            <a:r>
              <a:rPr lang="en-US" dirty="0">
                <a:solidFill>
                  <a:srgbClr val="FF0000"/>
                </a:solidFill>
              </a:rPr>
              <a:t>ONLY</a:t>
            </a:r>
            <a:r>
              <a:rPr lang="en-US" dirty="0"/>
              <a:t> those sounds would contribute to the average, resulting in a level of approximately 40 dB, notably </a:t>
            </a:r>
            <a:r>
              <a:rPr lang="en-US" dirty="0">
                <a:solidFill>
                  <a:srgbClr val="FF0000"/>
                </a:solidFill>
              </a:rPr>
              <a:t>lower than the actual levels in the environment</a:t>
            </a:r>
            <a:r>
              <a:rPr lang="en-US" dirty="0"/>
              <a:t>.</a:t>
            </a:r>
          </a:p>
          <a:p>
            <a:pPr lvl="1"/>
            <a:r>
              <a:rPr lang="en-US" dirty="0"/>
              <a:t>LDN Day-night level 24-hour average</a:t>
            </a:r>
          </a:p>
          <a:p>
            <a:pPr lvl="1"/>
            <a:endParaRPr lang="en-US" dirty="0"/>
          </a:p>
          <a:p>
            <a:pPr marL="457200" lvl="1" indent="0">
              <a:buNone/>
            </a:pPr>
            <a:endParaRPr lang="en-US" dirty="0"/>
          </a:p>
        </p:txBody>
      </p:sp>
    </p:spTree>
    <p:extLst>
      <p:ext uri="{BB962C8B-B14F-4D97-AF65-F5344CB8AC3E}">
        <p14:creationId xmlns:p14="http://schemas.microsoft.com/office/powerpoint/2010/main" val="254514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EPA Office of Scientific Assistant to DAA/Noise Report #EPA550/9-79-100 Protective Noise Levels</a:t>
            </a:r>
          </a:p>
        </p:txBody>
      </p:sp>
      <p:sp>
        <p:nvSpPr>
          <p:cNvPr id="4" name="Content Placeholder 3"/>
          <p:cNvSpPr>
            <a:spLocks noGrp="1"/>
          </p:cNvSpPr>
          <p:nvPr>
            <p:ph idx="1"/>
          </p:nvPr>
        </p:nvSpPr>
        <p:spPr/>
        <p:txBody>
          <a:bodyPr/>
          <a:lstStyle/>
          <a:p>
            <a:pPr marL="0" indent="0">
              <a:buNone/>
            </a:pPr>
            <a:r>
              <a:rPr lang="en-US" dirty="0"/>
              <a:t>  </a:t>
            </a:r>
          </a:p>
        </p:txBody>
      </p:sp>
      <p:pic>
        <p:nvPicPr>
          <p:cNvPr id="3" name="Picture 2"/>
          <p:cNvPicPr>
            <a:picLocks noChangeAspect="1"/>
          </p:cNvPicPr>
          <p:nvPr/>
        </p:nvPicPr>
        <p:blipFill rotWithShape="1">
          <a:blip r:embed="rId2"/>
          <a:srcRect b="54212"/>
          <a:stretch/>
        </p:blipFill>
        <p:spPr>
          <a:xfrm>
            <a:off x="2385497" y="2293350"/>
            <a:ext cx="4889645" cy="3140126"/>
          </a:xfrm>
          <a:prstGeom prst="rect">
            <a:avLst/>
          </a:prstGeom>
        </p:spPr>
      </p:pic>
    </p:spTree>
    <p:extLst>
      <p:ext uri="{BB962C8B-B14F-4D97-AF65-F5344CB8AC3E}">
        <p14:creationId xmlns:p14="http://schemas.microsoft.com/office/powerpoint/2010/main" val="3529705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EPA Office of Scientific Assistant to DAA/Noise Report #EPA550/9-79-100 Protective Noise Levels</a:t>
            </a:r>
          </a:p>
        </p:txBody>
      </p:sp>
      <p:pic>
        <p:nvPicPr>
          <p:cNvPr id="3" name="Picture 2"/>
          <p:cNvPicPr>
            <a:picLocks noChangeAspect="1"/>
          </p:cNvPicPr>
          <p:nvPr/>
        </p:nvPicPr>
        <p:blipFill>
          <a:blip r:embed="rId2"/>
          <a:stretch>
            <a:fillRect/>
          </a:stretch>
        </p:blipFill>
        <p:spPr>
          <a:xfrm rot="5400000">
            <a:off x="1753302" y="818867"/>
            <a:ext cx="4889645" cy="6858000"/>
          </a:xfrm>
          <a:prstGeom prst="rect">
            <a:avLst/>
          </a:prstGeom>
        </p:spPr>
      </p:pic>
    </p:spTree>
    <p:extLst>
      <p:ext uri="{BB962C8B-B14F-4D97-AF65-F5344CB8AC3E}">
        <p14:creationId xmlns:p14="http://schemas.microsoft.com/office/powerpoint/2010/main" val="856405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11495</TotalTime>
  <Words>3412</Words>
  <Application>Microsoft Macintosh PowerPoint</Application>
  <PresentationFormat>On-screen Show (4:3)</PresentationFormat>
  <Paragraphs>196</Paragraphs>
  <Slides>43</Slides>
  <Notes>1</Notes>
  <HiddenSlides>0</HiddenSlides>
  <MMClips>4</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9" baseType="lpstr">
      <vt:lpstr>Arial Unicode MS</vt:lpstr>
      <vt:lpstr>Arial</vt:lpstr>
      <vt:lpstr>Calibri</vt:lpstr>
      <vt:lpstr>Monotype Sorts</vt:lpstr>
      <vt:lpstr>Office Theme</vt:lpstr>
      <vt:lpstr>Photo Editor Photo</vt:lpstr>
      <vt:lpstr>Aircraft Noise Metrics</vt:lpstr>
      <vt:lpstr>Aircraft Noise Metrics</vt:lpstr>
      <vt:lpstr>Where we are and how we got here</vt:lpstr>
      <vt:lpstr>What EPA Decided in 1973</vt:lpstr>
      <vt:lpstr>What EPA Decided in 1973</vt:lpstr>
      <vt:lpstr>What EPA Decided in 1973</vt:lpstr>
      <vt:lpstr>OSHA Definitions</vt:lpstr>
      <vt:lpstr>EPA Office of Scientific Assistant to DAA/Noise Report #EPA550/9-79-100 Protective Noise Levels</vt:lpstr>
      <vt:lpstr>EPA Office of Scientific Assistant to DAA/Noise Report #EPA550/9-79-100 Protective Noise Levels</vt:lpstr>
      <vt:lpstr>What EPA Decided in 1973</vt:lpstr>
      <vt:lpstr>What EPA Decided in 1973</vt:lpstr>
      <vt:lpstr>What EPA Decided in 1973</vt:lpstr>
      <vt:lpstr>What EPA Decided in 1973</vt:lpstr>
      <vt:lpstr>After 1973</vt:lpstr>
      <vt:lpstr>Decibels for Non-acousticians: It’s Complicated</vt:lpstr>
      <vt:lpstr>The Basics</vt:lpstr>
      <vt:lpstr>What gets measured</vt:lpstr>
      <vt:lpstr>What about my experience of noise?</vt:lpstr>
      <vt:lpstr>How many decibels does it take to double the perception of noise?</vt:lpstr>
      <vt:lpstr>What is Low Frequency Noise?</vt:lpstr>
      <vt:lpstr>Biophysics perceptibility</vt:lpstr>
      <vt:lpstr>Low Frequency Noise Study Partnership for AiR Transportation Noise &amp; Emissions Reduction   FAA/NASA/Transport Canada Hodgdon, Atchley, Bernhard April, 2007</vt:lpstr>
      <vt:lpstr>Low Frequency Noise Study Partnership for AiR Transportation Noise &amp; Emissions Reduction   FAA/NASA/Transport Canada Hodgdon, Atchley, Bernhard April, 2007</vt:lpstr>
      <vt:lpstr>Low Frequency Noise Study Partnership for AiR Transportation Noise &amp; Emissions Reduction   FAA/NASA/Transport Canada Hodgdon, Atchley, Bernhard April, 2007</vt:lpstr>
      <vt:lpstr>Wyle Acoustics Group to SFO NAO 2001</vt:lpstr>
      <vt:lpstr>Sharp, Gurovich, &amp; Albee, Wyle Acoustics Group, for Noise Abatement Office, SFO, 2001</vt:lpstr>
      <vt:lpstr>A-weighting, a high pass filter http://clas.mq.edu.au/speech/acoustics/frequency/spectral.html</vt:lpstr>
      <vt:lpstr>Sharp, Gurovich, &amp; Albee, Wyle Acoustics Group, for Noise Abatement Office, SFO, 2001 FAA does not measure noise generated in  the Red pattern</vt:lpstr>
      <vt:lpstr>These are only two of many frequencies generated by an aircraft overflight Sharp, Gurovich, &amp; Albee, Wyle Acoustics Group, for Noise Abatement Office, SFO, 2001 </vt:lpstr>
      <vt:lpstr>Wyle Acoustics Group to SFO NAO 2001</vt:lpstr>
      <vt:lpstr>C-Weighting is a Closer Match to Actual Aircraft Noise &amp; Still UNDERESTIMATES Low Frequency Noise  Sharp, Gurovich, &amp; Albee, Wyle Acoustics Group, for Noise Abatement Office, SFO, 2001</vt:lpstr>
      <vt:lpstr> Why this matters:   Airplane engine noise A- &amp; C-Weighted Measurements  Sharp, Gurovich, &amp; Albee, Wyle Acoustics Group, for Noise Abatement Office, SFO, 2001</vt:lpstr>
      <vt:lpstr>Low Frequency Noise Study Partnership for AiR Transportation Noise &amp; Emissions Reduction   FAA/NASA/Transport Canada Hodgdon, Atchley, Bernhard April, 2007</vt:lpstr>
      <vt:lpstr>Low Frequency Noise Study Partnership for AiR Transportation Noise &amp; Emissions Reduction   FAA/NASA/Transport Canada Hodgdon, Atchley, Bernhard April, 2007</vt:lpstr>
      <vt:lpstr>Low Frequency Noise Degrades Differently than Higher Frequencies over Distances Sharp, Gurovich, &amp; Albee, Wyle Acoustics Group, for Noise Abatement Office, SFO, 2001</vt:lpstr>
      <vt:lpstr>World Health Organization publication on Community Noise (Berglund et al., 2000)  </vt:lpstr>
      <vt:lpstr>Wyle Acoustics Group to SFO NAO 2001</vt:lpstr>
      <vt:lpstr>Low Frequency Noise Study Partnership for AiR Transportation Noise &amp; Emissions Reduction   FAA/NASA/Transport Canada Hodgdon, Atchley, Bernhard April, 2007</vt:lpstr>
      <vt:lpstr>We need new data We can’t convert A- weighted data to C-weighted data</vt:lpstr>
      <vt:lpstr>http://www.prosoundweb.com/article/print/sound_level_meters_the_primer_what_how_why_techniques_more</vt:lpstr>
      <vt:lpstr>Communicate to Congressional Representatives</vt:lpstr>
      <vt:lpstr>http://airportnoiselaw.org/rs20531.html</vt:lpstr>
      <vt:lpstr>Aircraft Noise Metrics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Aircraft Noise &amp; Health</dc:title>
  <dc:subject/>
  <dc:creator>Teresa Bailey</dc:creator>
  <cp:keywords/>
  <dc:description/>
  <cp:lastModifiedBy>Alison Pepper</cp:lastModifiedBy>
  <cp:revision>137</cp:revision>
  <dcterms:created xsi:type="dcterms:W3CDTF">2016-01-15T04:33:55Z</dcterms:created>
  <dcterms:modified xsi:type="dcterms:W3CDTF">2020-02-19T04:17:28Z</dcterms:modified>
  <cp:category/>
</cp:coreProperties>
</file>